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42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7772400" cy="10058400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332" y="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172720" y="1"/>
            <a:ext cx="3211513" cy="100584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78722" y="1341122"/>
            <a:ext cx="5905058" cy="5116123"/>
          </a:xfrm>
        </p:spPr>
        <p:txBody>
          <a:bodyPr anchor="b">
            <a:normAutofit/>
          </a:bodyPr>
          <a:lstStyle>
            <a:lvl1pPr algn="r">
              <a:defRPr sz="459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5603" y="6457244"/>
            <a:ext cx="4898179" cy="2001312"/>
          </a:xfrm>
        </p:spPr>
        <p:txBody>
          <a:bodyPr anchor="t">
            <a:normAutofit/>
          </a:bodyPr>
          <a:lstStyle>
            <a:lvl1pPr marL="0" indent="0" algn="r">
              <a:buNone/>
              <a:defRPr sz="1530">
                <a:solidFill>
                  <a:schemeClr val="tx1"/>
                </a:solidFill>
              </a:defRPr>
            </a:lvl1pPr>
            <a:lvl2pPr marL="38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77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65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54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431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331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720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108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26908" y="8972093"/>
            <a:ext cx="728852" cy="535517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0173" y="8972093"/>
            <a:ext cx="3068022" cy="535517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34022" y="8972093"/>
            <a:ext cx="349758" cy="535517"/>
          </a:xfrm>
        </p:spPr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  <p:sp>
        <p:nvSpPr>
          <p:cNvPr id="23" name="Freeform 12"/>
          <p:cNvSpPr/>
          <p:nvPr/>
        </p:nvSpPr>
        <p:spPr bwMode="auto">
          <a:xfrm>
            <a:off x="172720" y="5532120"/>
            <a:ext cx="307658" cy="132716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476330" y="5671821"/>
            <a:ext cx="52626" cy="118746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424642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95" y="6941535"/>
            <a:ext cx="6388592" cy="831216"/>
          </a:xfrm>
        </p:spPr>
        <p:txBody>
          <a:bodyPr anchor="b">
            <a:normAutofit/>
          </a:bodyPr>
          <a:lstStyle>
            <a:lvl1pPr algn="ctr">
              <a:defRPr sz="204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21479" y="1367097"/>
            <a:ext cx="5245405" cy="4641965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360"/>
            </a:lvl1pPr>
            <a:lvl2pPr marL="388620" indent="0">
              <a:buNone/>
              <a:defRPr sz="1360"/>
            </a:lvl2pPr>
            <a:lvl3pPr marL="777240" indent="0">
              <a:buNone/>
              <a:defRPr sz="1360"/>
            </a:lvl3pPr>
            <a:lvl4pPr marL="1165860" indent="0">
              <a:buNone/>
              <a:defRPr sz="1360"/>
            </a:lvl4pPr>
            <a:lvl5pPr marL="1554480" indent="0">
              <a:buNone/>
              <a:defRPr sz="1360"/>
            </a:lvl5pPr>
            <a:lvl6pPr marL="1943100" indent="0">
              <a:buNone/>
              <a:defRPr sz="1360"/>
            </a:lvl6pPr>
            <a:lvl7pPr marL="2331720" indent="0">
              <a:buNone/>
              <a:defRPr sz="1360"/>
            </a:lvl7pPr>
            <a:lvl8pPr marL="2720340" indent="0">
              <a:buNone/>
              <a:defRPr sz="1360"/>
            </a:lvl8pPr>
            <a:lvl9pPr marL="3108960" indent="0">
              <a:buNone/>
              <a:defRPr sz="13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6495" y="7772751"/>
            <a:ext cx="6388592" cy="724111"/>
          </a:xfrm>
        </p:spPr>
        <p:txBody>
          <a:bodyPr>
            <a:normAutofit/>
          </a:bodyPr>
          <a:lstStyle>
            <a:lvl1pPr marL="0" indent="0" algn="ctr">
              <a:buNone/>
              <a:defRPr sz="1190"/>
            </a:lvl1pPr>
            <a:lvl2pPr marL="388620" indent="0">
              <a:buNone/>
              <a:defRPr sz="1020"/>
            </a:lvl2pPr>
            <a:lvl3pPr marL="777240" indent="0">
              <a:buNone/>
              <a:defRPr sz="850"/>
            </a:lvl3pPr>
            <a:lvl4pPr marL="1165860" indent="0">
              <a:buNone/>
              <a:defRPr sz="765"/>
            </a:lvl4pPr>
            <a:lvl5pPr marL="1554480" indent="0">
              <a:buNone/>
              <a:defRPr sz="765"/>
            </a:lvl5pPr>
            <a:lvl6pPr marL="1943100" indent="0">
              <a:buNone/>
              <a:defRPr sz="765"/>
            </a:lvl6pPr>
            <a:lvl7pPr marL="2331720" indent="0">
              <a:buNone/>
              <a:defRPr sz="765"/>
            </a:lvl7pPr>
            <a:lvl8pPr marL="2720340" indent="0">
              <a:buNone/>
              <a:defRPr sz="765"/>
            </a:lvl8pPr>
            <a:lvl9pPr marL="3108960" indent="0">
              <a:buNone/>
              <a:defRPr sz="76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012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96" y="1005840"/>
            <a:ext cx="6388592" cy="4470400"/>
          </a:xfrm>
        </p:spPr>
        <p:txBody>
          <a:bodyPr anchor="ctr">
            <a:normAutofit/>
          </a:bodyPr>
          <a:lstStyle>
            <a:lvl1pPr algn="ctr">
              <a:defRPr sz="272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96" y="6370320"/>
            <a:ext cx="6388593" cy="212344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700">
                <a:solidFill>
                  <a:schemeClr val="tx1"/>
                </a:solidFill>
              </a:defRPr>
            </a:lvl1pPr>
            <a:lvl2pPr marL="38862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03439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24008" y="1265767"/>
            <a:ext cx="388721" cy="857671"/>
          </a:xfrm>
          <a:prstGeom prst="rect">
            <a:avLst/>
          </a:prstGeom>
        </p:spPr>
        <p:txBody>
          <a:bodyPr vert="horz" lIns="77724" tIns="38862" rIns="77724" bIns="3886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8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46368" y="4135119"/>
            <a:ext cx="388721" cy="857671"/>
          </a:xfrm>
          <a:prstGeom prst="rect">
            <a:avLst/>
          </a:prstGeom>
        </p:spPr>
        <p:txBody>
          <a:bodyPr vert="horz" lIns="77724" tIns="38862" rIns="77724" bIns="3886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8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2730" y="1005842"/>
            <a:ext cx="5927998" cy="4023359"/>
          </a:xfrm>
        </p:spPr>
        <p:txBody>
          <a:bodyPr anchor="ctr">
            <a:normAutofit/>
          </a:bodyPr>
          <a:lstStyle>
            <a:lvl1pPr algn="ctr">
              <a:defRPr sz="272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58500" y="5029199"/>
            <a:ext cx="5636459" cy="5588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530"/>
            </a:lvl1pPr>
            <a:lvl2pPr marL="388620" indent="0">
              <a:buFontTx/>
              <a:buNone/>
              <a:defRPr/>
            </a:lvl2pPr>
            <a:lvl3pPr marL="777240" indent="0">
              <a:buFontTx/>
              <a:buNone/>
              <a:defRPr/>
            </a:lvl3pPr>
            <a:lvl4pPr marL="1165860" indent="0">
              <a:buFontTx/>
              <a:buNone/>
              <a:defRPr/>
            </a:lvl4pPr>
            <a:lvl5pPr marL="155448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95" y="6370320"/>
            <a:ext cx="6388592" cy="212344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700">
                <a:solidFill>
                  <a:schemeClr val="tx1"/>
                </a:solidFill>
              </a:defRPr>
            </a:lvl1pPr>
            <a:lvl2pPr marL="38862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64118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97" y="4852585"/>
            <a:ext cx="6388591" cy="2154240"/>
          </a:xfrm>
        </p:spPr>
        <p:txBody>
          <a:bodyPr anchor="b">
            <a:normAutofit/>
          </a:bodyPr>
          <a:lstStyle>
            <a:lvl1pPr algn="r">
              <a:defRPr sz="272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95" y="7006825"/>
            <a:ext cx="6388592" cy="1261920"/>
          </a:xfrm>
        </p:spPr>
        <p:txBody>
          <a:bodyPr anchor="t">
            <a:normAutofit/>
          </a:bodyPr>
          <a:lstStyle>
            <a:lvl1pPr marL="0" indent="0" algn="r">
              <a:buNone/>
              <a:defRPr sz="1700">
                <a:solidFill>
                  <a:schemeClr val="tx1"/>
                </a:solidFill>
              </a:defRPr>
            </a:lvl1pPr>
            <a:lvl2pPr marL="38862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05769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24008" y="1265767"/>
            <a:ext cx="388721" cy="857671"/>
          </a:xfrm>
          <a:prstGeom prst="rect">
            <a:avLst/>
          </a:prstGeom>
        </p:spPr>
        <p:txBody>
          <a:bodyPr vert="horz" lIns="77724" tIns="38862" rIns="77724" bIns="3886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8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46368" y="4135119"/>
            <a:ext cx="388721" cy="857671"/>
          </a:xfrm>
          <a:prstGeom prst="rect">
            <a:avLst/>
          </a:prstGeom>
        </p:spPr>
        <p:txBody>
          <a:bodyPr vert="horz" lIns="77724" tIns="38862" rIns="77724" bIns="3886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8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2730" y="1005842"/>
            <a:ext cx="5927998" cy="4023359"/>
          </a:xfrm>
        </p:spPr>
        <p:txBody>
          <a:bodyPr anchor="ctr">
            <a:normAutofit/>
          </a:bodyPr>
          <a:lstStyle>
            <a:lvl1pPr algn="ctr">
              <a:defRPr sz="272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46496" y="5699760"/>
            <a:ext cx="6388592" cy="1303867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04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95" y="7003627"/>
            <a:ext cx="6388592" cy="1490133"/>
          </a:xfrm>
        </p:spPr>
        <p:txBody>
          <a:bodyPr anchor="t">
            <a:normAutofit/>
          </a:bodyPr>
          <a:lstStyle>
            <a:lvl1pPr marL="0" indent="0" algn="r">
              <a:buNone/>
              <a:defRPr sz="1530">
                <a:solidFill>
                  <a:schemeClr val="tx1"/>
                </a:solidFill>
              </a:defRPr>
            </a:lvl1pPr>
            <a:lvl2pPr marL="38862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7419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97" y="1005842"/>
            <a:ext cx="6388592" cy="400007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46496" y="5140960"/>
            <a:ext cx="6388593" cy="122936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38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96" y="6370320"/>
            <a:ext cx="6388593" cy="2123440"/>
          </a:xfrm>
        </p:spPr>
        <p:txBody>
          <a:bodyPr anchor="t">
            <a:normAutofit/>
          </a:bodyPr>
          <a:lstStyle>
            <a:lvl1pPr marL="0" indent="0" algn="l">
              <a:buNone/>
              <a:defRPr sz="1530">
                <a:solidFill>
                  <a:schemeClr val="tx1"/>
                </a:solidFill>
              </a:defRPr>
            </a:lvl1pPr>
            <a:lvl2pPr marL="38862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5962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73696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06184" y="1005840"/>
            <a:ext cx="1128905" cy="74879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6496" y="1005840"/>
            <a:ext cx="5113917" cy="748792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8262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13" y="670561"/>
            <a:ext cx="6548967" cy="29057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4813" y="3911600"/>
            <a:ext cx="6548967" cy="488813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42680" y="8958654"/>
            <a:ext cx="728852" cy="535517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76751" y="8958654"/>
            <a:ext cx="4517339" cy="535517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20122" y="8958654"/>
            <a:ext cx="363658" cy="535517"/>
          </a:xfrm>
        </p:spPr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9439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8946" y="3911598"/>
            <a:ext cx="5694834" cy="3461437"/>
          </a:xfrm>
        </p:spPr>
        <p:txBody>
          <a:bodyPr anchor="b"/>
          <a:lstStyle>
            <a:lvl1pPr algn="r">
              <a:defRPr sz="3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8948" y="7373036"/>
            <a:ext cx="5694832" cy="1261920"/>
          </a:xfrm>
        </p:spPr>
        <p:txBody>
          <a:bodyPr anchor="t">
            <a:normAutofit/>
          </a:bodyPr>
          <a:lstStyle>
            <a:lvl1pPr marL="0" indent="0" algn="r">
              <a:buNone/>
              <a:defRPr sz="1700">
                <a:solidFill>
                  <a:schemeClr val="tx1"/>
                </a:solidFill>
              </a:defRPr>
            </a:lvl1pPr>
            <a:lvl2pPr marL="38862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1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32320" y="8970237"/>
            <a:ext cx="351461" cy="535517"/>
          </a:xfrm>
        </p:spPr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6372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13" y="1005842"/>
            <a:ext cx="6548967" cy="2570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4813" y="3911600"/>
            <a:ext cx="3178912" cy="4940722"/>
          </a:xfrm>
        </p:spPr>
        <p:txBody>
          <a:bodyPr>
            <a:normAutofit/>
          </a:bodyPr>
          <a:lstStyle>
            <a:lvl1pPr>
              <a:defRPr sz="1530"/>
            </a:lvl1pPr>
            <a:lvl2pPr>
              <a:defRPr sz="1360"/>
            </a:lvl2pPr>
            <a:lvl3pPr>
              <a:defRPr sz="1190"/>
            </a:lvl3pPr>
            <a:lvl4pPr>
              <a:defRPr sz="1020"/>
            </a:lvl4pPr>
            <a:lvl5pPr>
              <a:defRPr sz="1020"/>
            </a:lvl5pPr>
            <a:lvl6pPr>
              <a:defRPr sz="1020"/>
            </a:lvl6pPr>
            <a:lvl7pPr>
              <a:defRPr sz="1020"/>
            </a:lvl7pPr>
            <a:lvl8pPr>
              <a:defRPr sz="1020"/>
            </a:lvl8pPr>
            <a:lvl9pPr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04868" y="3911600"/>
            <a:ext cx="3178912" cy="4908675"/>
          </a:xfrm>
        </p:spPr>
        <p:txBody>
          <a:bodyPr>
            <a:normAutofit/>
          </a:bodyPr>
          <a:lstStyle>
            <a:lvl1pPr>
              <a:defRPr sz="1530"/>
            </a:lvl1pPr>
            <a:lvl2pPr>
              <a:defRPr sz="1360"/>
            </a:lvl2pPr>
            <a:lvl3pPr>
              <a:defRPr sz="1190"/>
            </a:lvl3pPr>
            <a:lvl4pPr>
              <a:defRPr sz="1020"/>
            </a:lvl4pPr>
            <a:lvl5pPr>
              <a:defRPr sz="1020"/>
            </a:lvl5pPr>
            <a:lvl6pPr>
              <a:defRPr sz="1020"/>
            </a:lvl6pPr>
            <a:lvl7pPr>
              <a:defRPr sz="1020"/>
            </a:lvl7pPr>
            <a:lvl8pPr>
              <a:defRPr sz="1020"/>
            </a:lvl8pPr>
            <a:lvl9pPr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3953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059" y="3899182"/>
            <a:ext cx="2937847" cy="845184"/>
          </a:xfrm>
        </p:spPr>
        <p:txBody>
          <a:bodyPr anchor="b">
            <a:noAutofit/>
          </a:bodyPr>
          <a:lstStyle>
            <a:lvl1pPr marL="0" indent="0">
              <a:buNone/>
              <a:defRPr sz="2380" b="0">
                <a:solidFill>
                  <a:schemeClr val="accent1">
                    <a:lumMod val="75000"/>
                  </a:schemeClr>
                </a:solidFill>
              </a:defRPr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94" y="4891827"/>
            <a:ext cx="3121411" cy="3909047"/>
          </a:xfrm>
        </p:spPr>
        <p:txBody>
          <a:bodyPr anchor="t">
            <a:normAutofit/>
          </a:bodyPr>
          <a:lstStyle>
            <a:lvl1pPr>
              <a:defRPr sz="1530"/>
            </a:lvl1pPr>
            <a:lvl2pPr>
              <a:defRPr sz="1360"/>
            </a:lvl2pPr>
            <a:lvl3pPr>
              <a:defRPr sz="1190"/>
            </a:lvl3pPr>
            <a:lvl4pPr>
              <a:defRPr sz="1020"/>
            </a:lvl4pPr>
            <a:lvl5pPr>
              <a:defRPr sz="1020"/>
            </a:lvl5pPr>
            <a:lvl6pPr>
              <a:defRPr sz="1020"/>
            </a:lvl6pPr>
            <a:lvl7pPr>
              <a:defRPr sz="1020"/>
            </a:lvl7pPr>
            <a:lvl8pPr>
              <a:defRPr sz="1020"/>
            </a:lvl8pPr>
            <a:lvl9pPr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87454" y="3911600"/>
            <a:ext cx="2947635" cy="845184"/>
          </a:xfrm>
        </p:spPr>
        <p:txBody>
          <a:bodyPr anchor="b">
            <a:noAutofit/>
          </a:bodyPr>
          <a:lstStyle>
            <a:lvl1pPr marL="0" indent="0">
              <a:buNone/>
              <a:defRPr sz="2380" b="0">
                <a:solidFill>
                  <a:schemeClr val="accent1">
                    <a:lumMod val="75000"/>
                  </a:schemeClr>
                </a:solidFill>
              </a:defRPr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13676" y="4891827"/>
            <a:ext cx="3121411" cy="3909047"/>
          </a:xfrm>
        </p:spPr>
        <p:txBody>
          <a:bodyPr anchor="t">
            <a:normAutofit/>
          </a:bodyPr>
          <a:lstStyle>
            <a:lvl1pPr>
              <a:defRPr sz="1530"/>
            </a:lvl1pPr>
            <a:lvl2pPr>
              <a:defRPr sz="1360"/>
            </a:lvl2pPr>
            <a:lvl3pPr>
              <a:defRPr sz="1190"/>
            </a:lvl3pPr>
            <a:lvl4pPr>
              <a:defRPr sz="1020"/>
            </a:lvl4pPr>
            <a:lvl5pPr>
              <a:defRPr sz="1020"/>
            </a:lvl5pPr>
            <a:lvl6pPr>
              <a:defRPr sz="1020"/>
            </a:lvl6pPr>
            <a:lvl7pPr>
              <a:defRPr sz="1020"/>
            </a:lvl7pPr>
            <a:lvl8pPr>
              <a:defRPr sz="1020"/>
            </a:lvl8pPr>
            <a:lvl9pPr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323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7003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7745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95" y="2346960"/>
            <a:ext cx="2263154" cy="2011680"/>
          </a:xfrm>
        </p:spPr>
        <p:txBody>
          <a:bodyPr anchor="b">
            <a:normAutofit/>
          </a:bodyPr>
          <a:lstStyle>
            <a:lvl1pPr algn="ctr">
              <a:defRPr sz="204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5420" y="1005841"/>
            <a:ext cx="3979668" cy="7487921"/>
          </a:xfrm>
        </p:spPr>
        <p:txBody>
          <a:bodyPr anchor="ctr">
            <a:normAutofit/>
          </a:bodyPr>
          <a:lstStyle>
            <a:lvl1pPr>
              <a:defRPr sz="1700"/>
            </a:lvl1pPr>
            <a:lvl2pPr>
              <a:defRPr sz="1530"/>
            </a:lvl2pPr>
            <a:lvl3pPr>
              <a:defRPr sz="1360"/>
            </a:lvl3pPr>
            <a:lvl4pPr>
              <a:defRPr sz="1190"/>
            </a:lvl4pPr>
            <a:lvl5pPr>
              <a:defRPr sz="1190"/>
            </a:lvl5pPr>
            <a:lvl6pPr>
              <a:defRPr sz="1190"/>
            </a:lvl6pPr>
            <a:lvl7pPr>
              <a:defRPr sz="1190"/>
            </a:lvl7pPr>
            <a:lvl8pPr>
              <a:defRPr sz="1190"/>
            </a:lvl8pPr>
            <a:lvl9pPr>
              <a:defRPr sz="119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6495" y="4358640"/>
            <a:ext cx="2263154" cy="2682240"/>
          </a:xfrm>
        </p:spPr>
        <p:txBody>
          <a:bodyPr>
            <a:normAutofit/>
          </a:bodyPr>
          <a:lstStyle>
            <a:lvl1pPr marL="0" indent="0" algn="ctr">
              <a:buNone/>
              <a:defRPr sz="1360"/>
            </a:lvl1pPr>
            <a:lvl2pPr marL="388620" indent="0">
              <a:buNone/>
              <a:defRPr sz="1020"/>
            </a:lvl2pPr>
            <a:lvl3pPr marL="777240" indent="0">
              <a:buNone/>
              <a:defRPr sz="850"/>
            </a:lvl3pPr>
            <a:lvl4pPr marL="1165860" indent="0">
              <a:buNone/>
              <a:defRPr sz="765"/>
            </a:lvl4pPr>
            <a:lvl5pPr marL="1554480" indent="0">
              <a:buNone/>
              <a:defRPr sz="765"/>
            </a:lvl5pPr>
            <a:lvl6pPr marL="1943100" indent="0">
              <a:buNone/>
              <a:defRPr sz="765"/>
            </a:lvl6pPr>
            <a:lvl7pPr marL="2331720" indent="0">
              <a:buNone/>
              <a:defRPr sz="765"/>
            </a:lvl7pPr>
            <a:lvl8pPr marL="2720340" indent="0">
              <a:buNone/>
              <a:defRPr sz="765"/>
            </a:lvl8pPr>
            <a:lvl9pPr marL="3108960" indent="0">
              <a:buNone/>
              <a:defRPr sz="76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7565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483" y="2570479"/>
            <a:ext cx="3460077" cy="2011680"/>
          </a:xfrm>
        </p:spPr>
        <p:txBody>
          <a:bodyPr anchor="b">
            <a:normAutofit/>
          </a:bodyPr>
          <a:lstStyle>
            <a:lvl1pPr algn="ctr">
              <a:defRPr sz="23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42871" y="1341120"/>
            <a:ext cx="2092165" cy="67056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360"/>
            </a:lvl1pPr>
            <a:lvl2pPr marL="388620" indent="0">
              <a:buNone/>
              <a:defRPr sz="1360"/>
            </a:lvl2pPr>
            <a:lvl3pPr marL="777240" indent="0">
              <a:buNone/>
              <a:defRPr sz="1360"/>
            </a:lvl3pPr>
            <a:lvl4pPr marL="1165860" indent="0">
              <a:buNone/>
              <a:defRPr sz="1360"/>
            </a:lvl4pPr>
            <a:lvl5pPr marL="1554480" indent="0">
              <a:buNone/>
              <a:defRPr sz="1360"/>
            </a:lvl5pPr>
            <a:lvl6pPr marL="1943100" indent="0">
              <a:buNone/>
              <a:defRPr sz="1360"/>
            </a:lvl6pPr>
            <a:lvl7pPr marL="2331720" indent="0">
              <a:buNone/>
              <a:defRPr sz="1360"/>
            </a:lvl7pPr>
            <a:lvl8pPr marL="2720340" indent="0">
              <a:buNone/>
              <a:defRPr sz="1360"/>
            </a:lvl8pPr>
            <a:lvl9pPr marL="3108960" indent="0">
              <a:buNone/>
              <a:defRPr sz="13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5483" y="4582159"/>
            <a:ext cx="3460077" cy="2682240"/>
          </a:xfrm>
        </p:spPr>
        <p:txBody>
          <a:bodyPr>
            <a:normAutofit/>
          </a:bodyPr>
          <a:lstStyle>
            <a:lvl1pPr marL="0" indent="0" algn="ctr">
              <a:buNone/>
              <a:defRPr sz="1530"/>
            </a:lvl1pPr>
            <a:lvl2pPr marL="388620" indent="0">
              <a:buNone/>
              <a:defRPr sz="1020"/>
            </a:lvl2pPr>
            <a:lvl3pPr marL="777240" indent="0">
              <a:buNone/>
              <a:defRPr sz="850"/>
            </a:lvl3pPr>
            <a:lvl4pPr marL="1165860" indent="0">
              <a:buNone/>
              <a:defRPr sz="765"/>
            </a:lvl4pPr>
            <a:lvl5pPr marL="1554480" indent="0">
              <a:buNone/>
              <a:defRPr sz="765"/>
            </a:lvl5pPr>
            <a:lvl6pPr marL="1943100" indent="0">
              <a:buNone/>
              <a:defRPr sz="765"/>
            </a:lvl6pPr>
            <a:lvl7pPr marL="2331720" indent="0">
              <a:buNone/>
              <a:defRPr sz="765"/>
            </a:lvl7pPr>
            <a:lvl8pPr marL="2720340" indent="0">
              <a:buNone/>
              <a:defRPr sz="765"/>
            </a:lvl8pPr>
            <a:lvl9pPr marL="3108960" indent="0">
              <a:buNone/>
              <a:defRPr sz="76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4748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1"/>
            <a:ext cx="1812211" cy="100584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4813" y="670561"/>
            <a:ext cx="6548967" cy="290576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4814" y="3911601"/>
            <a:ext cx="6548966" cy="49235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54878" y="8970237"/>
            <a:ext cx="728852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88948" y="8970237"/>
            <a:ext cx="4517339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32320" y="8970237"/>
            <a:ext cx="351461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2053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3" r:id="rId1"/>
    <p:sldLayoutId id="2147484214" r:id="rId2"/>
    <p:sldLayoutId id="2147484215" r:id="rId3"/>
    <p:sldLayoutId id="2147484216" r:id="rId4"/>
    <p:sldLayoutId id="2147484217" r:id="rId5"/>
    <p:sldLayoutId id="2147484218" r:id="rId6"/>
    <p:sldLayoutId id="2147484219" r:id="rId7"/>
    <p:sldLayoutId id="2147484220" r:id="rId8"/>
    <p:sldLayoutId id="2147484221" r:id="rId9"/>
    <p:sldLayoutId id="2147484222" r:id="rId10"/>
    <p:sldLayoutId id="2147484223" r:id="rId11"/>
    <p:sldLayoutId id="2147484224" r:id="rId12"/>
    <p:sldLayoutId id="2147484225" r:id="rId13"/>
    <p:sldLayoutId id="2147484226" r:id="rId14"/>
    <p:sldLayoutId id="2147484227" r:id="rId15"/>
    <p:sldLayoutId id="2147484228" r:id="rId16"/>
    <p:sldLayoutId id="2147484229" r:id="rId17"/>
  </p:sldLayoutIdLst>
  <p:txStyles>
    <p:titleStyle>
      <a:lvl1pPr algn="ctr" defTabSz="388620" rtl="0" eaLnBrk="1" latinLnBrk="0" hangingPunct="1">
        <a:spcBef>
          <a:spcPct val="0"/>
        </a:spcBef>
        <a:buNone/>
        <a:defRPr sz="34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42888" indent="-242888" algn="l" defTabSz="388620" rtl="0" eaLnBrk="1" latinLnBrk="0" hangingPunct="1">
        <a:spcBef>
          <a:spcPct val="20000"/>
        </a:spcBef>
        <a:spcAft>
          <a:spcPts val="51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31508" indent="-242888" algn="l" defTabSz="388620" rtl="0" eaLnBrk="1" latinLnBrk="0" hangingPunct="1">
        <a:spcBef>
          <a:spcPct val="20000"/>
        </a:spcBef>
        <a:spcAft>
          <a:spcPts val="51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7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020128" indent="-242888" algn="l" defTabSz="388620" rtl="0" eaLnBrk="1" latinLnBrk="0" hangingPunct="1">
        <a:spcBef>
          <a:spcPct val="20000"/>
        </a:spcBef>
        <a:spcAft>
          <a:spcPts val="51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3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11593" indent="-145733" algn="l" defTabSz="388620" rtl="0" eaLnBrk="1" latinLnBrk="0" hangingPunct="1">
        <a:spcBef>
          <a:spcPct val="20000"/>
        </a:spcBef>
        <a:spcAft>
          <a:spcPts val="51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700213" indent="-145733" algn="l" defTabSz="388620" rtl="0" eaLnBrk="1" latinLnBrk="0" hangingPunct="1">
        <a:spcBef>
          <a:spcPct val="20000"/>
        </a:spcBef>
        <a:spcAft>
          <a:spcPts val="51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1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137410" indent="-194310" algn="l" defTabSz="388620" rtl="0" eaLnBrk="1" latinLnBrk="0" hangingPunct="1">
        <a:spcBef>
          <a:spcPct val="20000"/>
        </a:spcBef>
        <a:spcAft>
          <a:spcPts val="51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1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526030" indent="-194310" algn="l" defTabSz="388620" rtl="0" eaLnBrk="1" latinLnBrk="0" hangingPunct="1">
        <a:spcBef>
          <a:spcPct val="20000"/>
        </a:spcBef>
        <a:spcAft>
          <a:spcPts val="51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1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914650" indent="-194310" algn="l" defTabSz="388620" rtl="0" eaLnBrk="1" latinLnBrk="0" hangingPunct="1">
        <a:spcBef>
          <a:spcPct val="20000"/>
        </a:spcBef>
        <a:spcAft>
          <a:spcPts val="51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1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303270" indent="-194310" algn="l" defTabSz="388620" rtl="0" eaLnBrk="1" latinLnBrk="0" hangingPunct="1">
        <a:spcBef>
          <a:spcPct val="20000"/>
        </a:spcBef>
        <a:spcAft>
          <a:spcPts val="51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1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862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38862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38862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38862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38862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38862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38862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38862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38862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3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31800" y="431800"/>
            <a:ext cx="6915150" cy="691515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419100" y="7581900"/>
            <a:ext cx="5365750" cy="928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AU" sz="2100" b="1">
                <a:latin typeface="Arial"/>
                <a:cs typeface="Arial"/>
              </a:rPr>
              <a:t>Enhanced</a:t>
            </a:r>
            <a:r>
              <a:rPr lang="en-AU" sz="2100" b="1" spc="-25">
                <a:latin typeface="Arial"/>
                <a:cs typeface="Arial"/>
              </a:rPr>
              <a:t> </a:t>
            </a:r>
            <a:r>
              <a:rPr lang="en-AU" sz="2100" b="1">
                <a:latin typeface="Arial"/>
                <a:cs typeface="Arial"/>
              </a:rPr>
              <a:t>Precision</a:t>
            </a:r>
            <a:r>
              <a:rPr lang="en-AU" sz="2100" b="1" spc="-25">
                <a:latin typeface="Arial"/>
                <a:cs typeface="Arial"/>
              </a:rPr>
              <a:t> </a:t>
            </a:r>
            <a:r>
              <a:rPr lang="en-AU" sz="2100" b="1">
                <a:latin typeface="Arial"/>
                <a:cs typeface="Arial"/>
              </a:rPr>
              <a:t>in</a:t>
            </a:r>
            <a:r>
              <a:rPr lang="en-AU" sz="2100" b="1" spc="-105">
                <a:latin typeface="Arial"/>
                <a:cs typeface="Arial"/>
              </a:rPr>
              <a:t> </a:t>
            </a:r>
            <a:r>
              <a:rPr lang="en-AU" sz="2100" b="1">
                <a:latin typeface="Arial"/>
                <a:cs typeface="Arial"/>
              </a:rPr>
              <a:t>Anomaly</a:t>
            </a:r>
            <a:r>
              <a:rPr lang="en-AU" sz="2100" b="1" spc="-25">
                <a:latin typeface="Arial"/>
                <a:cs typeface="Arial"/>
              </a:rPr>
              <a:t> </a:t>
            </a:r>
            <a:r>
              <a:rPr lang="en-AU" sz="2100" b="1">
                <a:latin typeface="Arial"/>
                <a:cs typeface="Arial"/>
              </a:rPr>
              <a:t>Detection</a:t>
            </a:r>
            <a:endParaRPr lang="en-AU" sz="2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lang="en-AU" sz="2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AU" sz="1800" b="1">
                <a:latin typeface="Arial"/>
                <a:cs typeface="Arial"/>
              </a:rPr>
              <a:t>An</a:t>
            </a:r>
            <a:r>
              <a:rPr lang="en-AU" sz="1800" b="1" spc="-20">
                <a:latin typeface="Arial"/>
                <a:cs typeface="Arial"/>
              </a:rPr>
              <a:t> </a:t>
            </a:r>
            <a:r>
              <a:rPr lang="en-AU" sz="1800" b="1">
                <a:latin typeface="Arial"/>
                <a:cs typeface="Arial"/>
              </a:rPr>
              <a:t>Optimized</a:t>
            </a:r>
            <a:r>
              <a:rPr lang="en-AU" sz="1800" b="1" spc="-20">
                <a:latin typeface="Arial"/>
                <a:cs typeface="Arial"/>
              </a:rPr>
              <a:t> </a:t>
            </a:r>
            <a:r>
              <a:rPr lang="en-AU" sz="1800" b="1">
                <a:latin typeface="Arial"/>
                <a:cs typeface="Arial"/>
              </a:rPr>
              <a:t>k-Means</a:t>
            </a:r>
            <a:r>
              <a:rPr lang="en-AU" sz="1800" b="1" spc="-20">
                <a:latin typeface="Arial"/>
                <a:cs typeface="Arial"/>
              </a:rPr>
              <a:t> </a:t>
            </a:r>
            <a:r>
              <a:rPr lang="en-AU" sz="1800" b="1">
                <a:latin typeface="Arial"/>
                <a:cs typeface="Arial"/>
              </a:rPr>
              <a:t>Clustering</a:t>
            </a:r>
            <a:r>
              <a:rPr lang="en-AU" sz="1800" b="1" spc="-90">
                <a:latin typeface="Arial"/>
                <a:cs typeface="Arial"/>
              </a:rPr>
              <a:t> </a:t>
            </a:r>
            <a:r>
              <a:rPr lang="en-AU" sz="1800" b="1">
                <a:latin typeface="Arial"/>
                <a:cs typeface="Arial"/>
              </a:rPr>
              <a:t>Approach</a:t>
            </a:r>
            <a:endParaRPr lang="en-AU" sz="1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84200" y="901382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4"/>
                </a:moveTo>
                <a:lnTo>
                  <a:pt x="20654" y="47624"/>
                </a:lnTo>
                <a:lnTo>
                  <a:pt x="17617" y="47020"/>
                </a:lnTo>
                <a:lnTo>
                  <a:pt x="0" y="26969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9"/>
                </a:lnTo>
                <a:lnTo>
                  <a:pt x="26970" y="47624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23900" y="8915400"/>
            <a:ext cx="10337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AU" sz="1200">
                <a:solidFill>
                  <a:srgbClr val="333333"/>
                </a:solidFill>
                <a:latin typeface="Arial MT"/>
                <a:cs typeface="Arial MT"/>
              </a:rPr>
              <a:t>Huining</a:t>
            </a:r>
            <a:r>
              <a:rPr lang="en-AU" sz="1200" spc="-8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lang="en-AU" sz="1200">
                <a:solidFill>
                  <a:srgbClr val="333333"/>
                </a:solidFill>
                <a:latin typeface="Arial MT"/>
                <a:cs typeface="Arial MT"/>
              </a:rPr>
              <a:t>Huang</a:t>
            </a:r>
            <a:endParaRPr lang="en-AU" sz="1200">
              <a:latin typeface="Arial MT"/>
              <a:cs typeface="Arial MT"/>
            </a:endParaRPr>
          </a:p>
        </p:txBody>
      </p:sp>
      <p:pic>
        <p:nvPicPr>
          <p:cNvPr id="8" name="1">
            <a:hlinkClick r:id="" action="ppaction://media"/>
            <a:extLst>
              <a:ext uri="{FF2B5EF4-FFF2-40B4-BE49-F238E27FC236}">
                <a16:creationId xmlns:a16="http://schemas.microsoft.com/office/drawing/2014/main" id="{6A6E1EA9-1025-9B4A-5254-D9A3496F89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8900" y="86106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11605" y="2798296"/>
            <a:ext cx="6817995" cy="6719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dirty="0">
                <a:latin typeface="Arial"/>
                <a:cs typeface="Arial"/>
              </a:rPr>
              <a:t>Analysis</a:t>
            </a:r>
            <a:r>
              <a:rPr sz="2100" b="1" spc="-1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of</a:t>
            </a:r>
            <a:r>
              <a:rPr sz="2100" b="1" spc="-9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Anomalies</a:t>
            </a:r>
            <a:r>
              <a:rPr sz="2100" b="1" spc="-1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in</a:t>
            </a:r>
            <a:r>
              <a:rPr sz="2100" b="1" spc="-10" dirty="0">
                <a:latin typeface="Arial"/>
                <a:cs typeface="Arial"/>
              </a:rPr>
              <a:t> </a:t>
            </a:r>
            <a:endParaRPr lang="en-AU" sz="2100" b="1" spc="-1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AU" sz="2100" b="1" dirty="0">
                <a:latin typeface="Arial"/>
                <a:cs typeface="Arial"/>
              </a:rPr>
              <a:t>	</a:t>
            </a:r>
            <a:r>
              <a:rPr sz="2100" b="1" dirty="0">
                <a:latin typeface="Arial"/>
                <a:cs typeface="Arial"/>
              </a:rPr>
              <a:t>the</a:t>
            </a:r>
            <a:r>
              <a:rPr sz="2100" b="1" spc="-1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Boston</a:t>
            </a:r>
            <a:r>
              <a:rPr sz="2100" b="1" spc="-1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Housing</a:t>
            </a:r>
            <a:r>
              <a:rPr sz="2100" b="1" spc="-1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Dataset</a:t>
            </a:r>
            <a:endParaRPr sz="2100" dirty="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596708" y="397636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15"/>
                </a:moveTo>
                <a:lnTo>
                  <a:pt x="20654" y="47615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15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901508" y="422401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47625" y="23812"/>
                </a:moveTo>
                <a:lnTo>
                  <a:pt x="23812" y="47625"/>
                </a:lnTo>
                <a:lnTo>
                  <a:pt x="20654" y="47615"/>
                </a:lnTo>
                <a:lnTo>
                  <a:pt x="0" y="26966"/>
                </a:lnTo>
                <a:lnTo>
                  <a:pt x="0" y="23812"/>
                </a:lnTo>
                <a:lnTo>
                  <a:pt x="0" y="20650"/>
                </a:lnTo>
                <a:lnTo>
                  <a:pt x="6974" y="6966"/>
                </a:lnTo>
                <a:lnTo>
                  <a:pt x="9207" y="4734"/>
                </a:lnTo>
                <a:lnTo>
                  <a:pt x="11782" y="3013"/>
                </a:lnTo>
                <a:lnTo>
                  <a:pt x="14699" y="1804"/>
                </a:lnTo>
                <a:lnTo>
                  <a:pt x="17617" y="604"/>
                </a:lnTo>
                <a:lnTo>
                  <a:pt x="20654" y="0"/>
                </a:lnTo>
                <a:lnTo>
                  <a:pt x="23812" y="0"/>
                </a:lnTo>
                <a:lnTo>
                  <a:pt x="26970" y="0"/>
                </a:lnTo>
                <a:lnTo>
                  <a:pt x="40650" y="6966"/>
                </a:lnTo>
                <a:lnTo>
                  <a:pt x="42883" y="9189"/>
                </a:lnTo>
                <a:lnTo>
                  <a:pt x="44603" y="11767"/>
                </a:lnTo>
                <a:lnTo>
                  <a:pt x="45812" y="14687"/>
                </a:lnTo>
                <a:lnTo>
                  <a:pt x="47020" y="17607"/>
                </a:lnTo>
                <a:lnTo>
                  <a:pt x="47625" y="20650"/>
                </a:lnTo>
                <a:lnTo>
                  <a:pt x="47625" y="23812"/>
                </a:lnTo>
                <a:close/>
              </a:path>
            </a:pathLst>
          </a:custGeom>
          <a:ln w="9525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901508" y="446214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47625" y="23812"/>
                </a:moveTo>
                <a:lnTo>
                  <a:pt x="23812" y="47625"/>
                </a:lnTo>
                <a:lnTo>
                  <a:pt x="20654" y="47615"/>
                </a:lnTo>
                <a:lnTo>
                  <a:pt x="0" y="26966"/>
                </a:lnTo>
                <a:lnTo>
                  <a:pt x="0" y="23812"/>
                </a:lnTo>
                <a:lnTo>
                  <a:pt x="0" y="20658"/>
                </a:lnTo>
                <a:lnTo>
                  <a:pt x="604" y="17617"/>
                </a:lnTo>
                <a:lnTo>
                  <a:pt x="1812" y="14697"/>
                </a:lnTo>
                <a:lnTo>
                  <a:pt x="3021" y="11775"/>
                </a:lnTo>
                <a:lnTo>
                  <a:pt x="20654" y="0"/>
                </a:lnTo>
                <a:lnTo>
                  <a:pt x="23812" y="0"/>
                </a:lnTo>
                <a:lnTo>
                  <a:pt x="26970" y="0"/>
                </a:lnTo>
                <a:lnTo>
                  <a:pt x="45812" y="14697"/>
                </a:lnTo>
                <a:lnTo>
                  <a:pt x="47020" y="17617"/>
                </a:lnTo>
                <a:lnTo>
                  <a:pt x="47625" y="20658"/>
                </a:lnTo>
                <a:lnTo>
                  <a:pt x="47625" y="23812"/>
                </a:lnTo>
                <a:close/>
              </a:path>
            </a:pathLst>
          </a:custGeom>
          <a:ln w="9525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01508" y="470979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47625" y="23812"/>
                </a:moveTo>
                <a:lnTo>
                  <a:pt x="47625" y="26966"/>
                </a:lnTo>
                <a:lnTo>
                  <a:pt x="47020" y="29998"/>
                </a:lnTo>
                <a:lnTo>
                  <a:pt x="45812" y="32909"/>
                </a:lnTo>
                <a:lnTo>
                  <a:pt x="44603" y="35830"/>
                </a:lnTo>
                <a:lnTo>
                  <a:pt x="32925" y="45792"/>
                </a:lnTo>
                <a:lnTo>
                  <a:pt x="30007" y="47010"/>
                </a:lnTo>
                <a:lnTo>
                  <a:pt x="26970" y="47615"/>
                </a:lnTo>
                <a:lnTo>
                  <a:pt x="23812" y="47625"/>
                </a:lnTo>
                <a:lnTo>
                  <a:pt x="20654" y="47615"/>
                </a:lnTo>
                <a:lnTo>
                  <a:pt x="17617" y="47010"/>
                </a:lnTo>
                <a:lnTo>
                  <a:pt x="14699" y="45792"/>
                </a:lnTo>
                <a:lnTo>
                  <a:pt x="11782" y="44592"/>
                </a:lnTo>
                <a:lnTo>
                  <a:pt x="1812" y="32909"/>
                </a:lnTo>
                <a:lnTo>
                  <a:pt x="604" y="29998"/>
                </a:lnTo>
                <a:lnTo>
                  <a:pt x="0" y="26966"/>
                </a:lnTo>
                <a:lnTo>
                  <a:pt x="0" y="23812"/>
                </a:lnTo>
                <a:lnTo>
                  <a:pt x="0" y="20650"/>
                </a:lnTo>
                <a:lnTo>
                  <a:pt x="6974" y="6966"/>
                </a:lnTo>
                <a:lnTo>
                  <a:pt x="9207" y="4734"/>
                </a:lnTo>
                <a:lnTo>
                  <a:pt x="11782" y="3013"/>
                </a:lnTo>
                <a:lnTo>
                  <a:pt x="14699" y="1804"/>
                </a:lnTo>
                <a:lnTo>
                  <a:pt x="17617" y="604"/>
                </a:lnTo>
                <a:lnTo>
                  <a:pt x="20654" y="0"/>
                </a:lnTo>
                <a:lnTo>
                  <a:pt x="23812" y="0"/>
                </a:lnTo>
                <a:lnTo>
                  <a:pt x="26970" y="0"/>
                </a:lnTo>
                <a:lnTo>
                  <a:pt x="40650" y="6966"/>
                </a:lnTo>
                <a:lnTo>
                  <a:pt x="42883" y="9189"/>
                </a:lnTo>
                <a:lnTo>
                  <a:pt x="44603" y="11767"/>
                </a:lnTo>
                <a:lnTo>
                  <a:pt x="45812" y="14687"/>
                </a:lnTo>
                <a:lnTo>
                  <a:pt x="47020" y="17607"/>
                </a:lnTo>
                <a:lnTo>
                  <a:pt x="47625" y="20650"/>
                </a:lnTo>
                <a:lnTo>
                  <a:pt x="47625" y="23812"/>
                </a:lnTo>
                <a:close/>
              </a:path>
            </a:pathLst>
          </a:custGeom>
          <a:ln w="9525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96708" y="494791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15"/>
                </a:moveTo>
                <a:lnTo>
                  <a:pt x="20654" y="47615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15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01508" y="519556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47625" y="23812"/>
                </a:moveTo>
                <a:lnTo>
                  <a:pt x="47625" y="26966"/>
                </a:lnTo>
                <a:lnTo>
                  <a:pt x="47020" y="29998"/>
                </a:lnTo>
                <a:lnTo>
                  <a:pt x="45812" y="32909"/>
                </a:lnTo>
                <a:lnTo>
                  <a:pt x="44603" y="35830"/>
                </a:lnTo>
                <a:lnTo>
                  <a:pt x="23812" y="47625"/>
                </a:lnTo>
                <a:lnTo>
                  <a:pt x="20654" y="47615"/>
                </a:lnTo>
                <a:lnTo>
                  <a:pt x="1812" y="32909"/>
                </a:lnTo>
                <a:lnTo>
                  <a:pt x="604" y="29998"/>
                </a:lnTo>
                <a:lnTo>
                  <a:pt x="0" y="26966"/>
                </a:lnTo>
                <a:lnTo>
                  <a:pt x="0" y="23812"/>
                </a:lnTo>
                <a:lnTo>
                  <a:pt x="0" y="20640"/>
                </a:lnTo>
                <a:lnTo>
                  <a:pt x="604" y="17607"/>
                </a:lnTo>
                <a:lnTo>
                  <a:pt x="1812" y="14697"/>
                </a:lnTo>
                <a:lnTo>
                  <a:pt x="3021" y="11775"/>
                </a:lnTo>
                <a:lnTo>
                  <a:pt x="4741" y="9199"/>
                </a:lnTo>
                <a:lnTo>
                  <a:pt x="6974" y="6966"/>
                </a:lnTo>
                <a:lnTo>
                  <a:pt x="9207" y="4725"/>
                </a:lnTo>
                <a:lnTo>
                  <a:pt x="11782" y="3004"/>
                </a:lnTo>
                <a:lnTo>
                  <a:pt x="14699" y="1804"/>
                </a:lnTo>
                <a:lnTo>
                  <a:pt x="17617" y="604"/>
                </a:lnTo>
                <a:lnTo>
                  <a:pt x="20654" y="0"/>
                </a:lnTo>
                <a:lnTo>
                  <a:pt x="23812" y="0"/>
                </a:lnTo>
                <a:lnTo>
                  <a:pt x="26970" y="0"/>
                </a:lnTo>
                <a:lnTo>
                  <a:pt x="30007" y="604"/>
                </a:lnTo>
                <a:lnTo>
                  <a:pt x="32925" y="1804"/>
                </a:lnTo>
                <a:lnTo>
                  <a:pt x="35842" y="3004"/>
                </a:lnTo>
                <a:lnTo>
                  <a:pt x="38417" y="4725"/>
                </a:lnTo>
                <a:lnTo>
                  <a:pt x="40650" y="6966"/>
                </a:lnTo>
                <a:lnTo>
                  <a:pt x="42883" y="9199"/>
                </a:lnTo>
                <a:lnTo>
                  <a:pt x="44603" y="11775"/>
                </a:lnTo>
                <a:lnTo>
                  <a:pt x="45812" y="14697"/>
                </a:lnTo>
                <a:lnTo>
                  <a:pt x="47020" y="17607"/>
                </a:lnTo>
                <a:lnTo>
                  <a:pt x="47625" y="20640"/>
                </a:lnTo>
                <a:lnTo>
                  <a:pt x="47625" y="23812"/>
                </a:lnTo>
                <a:close/>
              </a:path>
            </a:pathLst>
          </a:custGeom>
          <a:ln w="9525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901508" y="544321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47625" y="23812"/>
                </a:moveTo>
                <a:lnTo>
                  <a:pt x="32925" y="45801"/>
                </a:lnTo>
                <a:lnTo>
                  <a:pt x="30007" y="47020"/>
                </a:lnTo>
                <a:lnTo>
                  <a:pt x="26970" y="47625"/>
                </a:lnTo>
                <a:lnTo>
                  <a:pt x="23812" y="47625"/>
                </a:lnTo>
                <a:lnTo>
                  <a:pt x="20654" y="47625"/>
                </a:lnTo>
                <a:lnTo>
                  <a:pt x="17617" y="47020"/>
                </a:lnTo>
                <a:lnTo>
                  <a:pt x="14699" y="45801"/>
                </a:lnTo>
                <a:lnTo>
                  <a:pt x="11782" y="44592"/>
                </a:lnTo>
                <a:lnTo>
                  <a:pt x="0" y="26966"/>
                </a:lnTo>
                <a:lnTo>
                  <a:pt x="0" y="23812"/>
                </a:lnTo>
                <a:lnTo>
                  <a:pt x="0" y="20650"/>
                </a:lnTo>
                <a:lnTo>
                  <a:pt x="20654" y="0"/>
                </a:lnTo>
                <a:lnTo>
                  <a:pt x="23812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3812"/>
                </a:lnTo>
                <a:close/>
              </a:path>
            </a:pathLst>
          </a:custGeom>
          <a:ln w="9525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596708" y="568134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15"/>
                </a:moveTo>
                <a:lnTo>
                  <a:pt x="20654" y="47615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4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15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901508" y="592899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47625" y="23812"/>
                </a:moveTo>
                <a:lnTo>
                  <a:pt x="23812" y="47625"/>
                </a:lnTo>
                <a:lnTo>
                  <a:pt x="20654" y="47615"/>
                </a:lnTo>
                <a:lnTo>
                  <a:pt x="0" y="26966"/>
                </a:lnTo>
                <a:lnTo>
                  <a:pt x="0" y="23812"/>
                </a:lnTo>
                <a:lnTo>
                  <a:pt x="0" y="20650"/>
                </a:lnTo>
                <a:lnTo>
                  <a:pt x="604" y="17607"/>
                </a:lnTo>
                <a:lnTo>
                  <a:pt x="1812" y="14697"/>
                </a:lnTo>
                <a:lnTo>
                  <a:pt x="3021" y="11775"/>
                </a:lnTo>
                <a:lnTo>
                  <a:pt x="4741" y="9199"/>
                </a:lnTo>
                <a:lnTo>
                  <a:pt x="6974" y="6976"/>
                </a:lnTo>
                <a:lnTo>
                  <a:pt x="9207" y="4734"/>
                </a:lnTo>
                <a:lnTo>
                  <a:pt x="11782" y="3013"/>
                </a:lnTo>
                <a:lnTo>
                  <a:pt x="14699" y="1804"/>
                </a:lnTo>
                <a:lnTo>
                  <a:pt x="17617" y="604"/>
                </a:lnTo>
                <a:lnTo>
                  <a:pt x="20654" y="0"/>
                </a:lnTo>
                <a:lnTo>
                  <a:pt x="23812" y="0"/>
                </a:lnTo>
                <a:lnTo>
                  <a:pt x="26970" y="0"/>
                </a:lnTo>
                <a:lnTo>
                  <a:pt x="40650" y="6976"/>
                </a:lnTo>
                <a:lnTo>
                  <a:pt x="42883" y="9199"/>
                </a:lnTo>
                <a:lnTo>
                  <a:pt x="44603" y="11775"/>
                </a:lnTo>
                <a:lnTo>
                  <a:pt x="45812" y="14697"/>
                </a:lnTo>
                <a:lnTo>
                  <a:pt x="47020" y="17607"/>
                </a:lnTo>
                <a:lnTo>
                  <a:pt x="47625" y="20650"/>
                </a:lnTo>
                <a:lnTo>
                  <a:pt x="47625" y="23812"/>
                </a:lnTo>
                <a:close/>
              </a:path>
            </a:pathLst>
          </a:custGeom>
          <a:ln w="9525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901508" y="616711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47625" y="23812"/>
                </a:moveTo>
                <a:lnTo>
                  <a:pt x="32925" y="45801"/>
                </a:lnTo>
                <a:lnTo>
                  <a:pt x="30007" y="47020"/>
                </a:lnTo>
                <a:lnTo>
                  <a:pt x="26970" y="47625"/>
                </a:lnTo>
                <a:lnTo>
                  <a:pt x="23812" y="47625"/>
                </a:lnTo>
                <a:lnTo>
                  <a:pt x="20654" y="47625"/>
                </a:lnTo>
                <a:lnTo>
                  <a:pt x="17617" y="47020"/>
                </a:lnTo>
                <a:lnTo>
                  <a:pt x="14699" y="45801"/>
                </a:lnTo>
                <a:lnTo>
                  <a:pt x="11782" y="44592"/>
                </a:lnTo>
                <a:lnTo>
                  <a:pt x="0" y="26966"/>
                </a:lnTo>
                <a:lnTo>
                  <a:pt x="0" y="23812"/>
                </a:lnTo>
                <a:lnTo>
                  <a:pt x="0" y="20650"/>
                </a:lnTo>
                <a:lnTo>
                  <a:pt x="6974" y="6976"/>
                </a:lnTo>
                <a:lnTo>
                  <a:pt x="9207" y="4743"/>
                </a:lnTo>
                <a:lnTo>
                  <a:pt x="11782" y="3023"/>
                </a:lnTo>
                <a:lnTo>
                  <a:pt x="14699" y="1804"/>
                </a:lnTo>
                <a:lnTo>
                  <a:pt x="17617" y="604"/>
                </a:lnTo>
                <a:lnTo>
                  <a:pt x="20654" y="0"/>
                </a:lnTo>
                <a:lnTo>
                  <a:pt x="23812" y="0"/>
                </a:lnTo>
                <a:lnTo>
                  <a:pt x="26970" y="0"/>
                </a:lnTo>
                <a:lnTo>
                  <a:pt x="40650" y="6976"/>
                </a:lnTo>
                <a:lnTo>
                  <a:pt x="42883" y="9199"/>
                </a:lnTo>
                <a:lnTo>
                  <a:pt x="44603" y="11775"/>
                </a:lnTo>
                <a:lnTo>
                  <a:pt x="45812" y="14687"/>
                </a:lnTo>
                <a:lnTo>
                  <a:pt x="47020" y="17607"/>
                </a:lnTo>
                <a:lnTo>
                  <a:pt x="47625" y="20650"/>
                </a:lnTo>
                <a:lnTo>
                  <a:pt x="47625" y="23812"/>
                </a:lnTo>
                <a:close/>
              </a:path>
            </a:pathLst>
          </a:custGeom>
          <a:ln w="9525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596708" y="641476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15"/>
                </a:moveTo>
                <a:lnTo>
                  <a:pt x="20654" y="47615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15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01508" y="666241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47625" y="23812"/>
                </a:moveTo>
                <a:lnTo>
                  <a:pt x="47625" y="26966"/>
                </a:lnTo>
                <a:lnTo>
                  <a:pt x="47020" y="29998"/>
                </a:lnTo>
                <a:lnTo>
                  <a:pt x="45812" y="32909"/>
                </a:lnTo>
                <a:lnTo>
                  <a:pt x="44603" y="35830"/>
                </a:lnTo>
                <a:lnTo>
                  <a:pt x="23812" y="47625"/>
                </a:lnTo>
                <a:lnTo>
                  <a:pt x="20654" y="47615"/>
                </a:lnTo>
                <a:lnTo>
                  <a:pt x="1812" y="32909"/>
                </a:lnTo>
                <a:lnTo>
                  <a:pt x="604" y="29998"/>
                </a:lnTo>
                <a:lnTo>
                  <a:pt x="0" y="26966"/>
                </a:lnTo>
                <a:lnTo>
                  <a:pt x="0" y="23812"/>
                </a:lnTo>
                <a:lnTo>
                  <a:pt x="0" y="20640"/>
                </a:lnTo>
                <a:lnTo>
                  <a:pt x="604" y="17607"/>
                </a:lnTo>
                <a:lnTo>
                  <a:pt x="1812" y="14697"/>
                </a:lnTo>
                <a:lnTo>
                  <a:pt x="3021" y="11785"/>
                </a:lnTo>
                <a:lnTo>
                  <a:pt x="4741" y="9208"/>
                </a:lnTo>
                <a:lnTo>
                  <a:pt x="6974" y="6976"/>
                </a:lnTo>
                <a:lnTo>
                  <a:pt x="9207" y="4734"/>
                </a:lnTo>
                <a:lnTo>
                  <a:pt x="11782" y="3013"/>
                </a:lnTo>
                <a:lnTo>
                  <a:pt x="14699" y="1813"/>
                </a:lnTo>
                <a:lnTo>
                  <a:pt x="17617" y="604"/>
                </a:lnTo>
                <a:lnTo>
                  <a:pt x="20654" y="0"/>
                </a:lnTo>
                <a:lnTo>
                  <a:pt x="23812" y="0"/>
                </a:lnTo>
                <a:lnTo>
                  <a:pt x="26970" y="0"/>
                </a:lnTo>
                <a:lnTo>
                  <a:pt x="30007" y="604"/>
                </a:lnTo>
                <a:lnTo>
                  <a:pt x="32925" y="1813"/>
                </a:lnTo>
                <a:lnTo>
                  <a:pt x="35842" y="3013"/>
                </a:lnTo>
                <a:lnTo>
                  <a:pt x="38417" y="4734"/>
                </a:lnTo>
                <a:lnTo>
                  <a:pt x="40650" y="6976"/>
                </a:lnTo>
                <a:lnTo>
                  <a:pt x="42883" y="9208"/>
                </a:lnTo>
                <a:lnTo>
                  <a:pt x="44603" y="11785"/>
                </a:lnTo>
                <a:lnTo>
                  <a:pt x="45812" y="14697"/>
                </a:lnTo>
                <a:lnTo>
                  <a:pt x="47020" y="17607"/>
                </a:lnTo>
                <a:lnTo>
                  <a:pt x="47625" y="20640"/>
                </a:lnTo>
                <a:lnTo>
                  <a:pt x="47625" y="23812"/>
                </a:lnTo>
                <a:close/>
              </a:path>
            </a:pathLst>
          </a:custGeom>
          <a:ln w="9525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01508" y="690054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47625" y="23812"/>
                </a:moveTo>
                <a:lnTo>
                  <a:pt x="47625" y="26966"/>
                </a:lnTo>
                <a:lnTo>
                  <a:pt x="47020" y="29998"/>
                </a:lnTo>
                <a:lnTo>
                  <a:pt x="45812" y="32909"/>
                </a:lnTo>
                <a:lnTo>
                  <a:pt x="44603" y="35830"/>
                </a:lnTo>
                <a:lnTo>
                  <a:pt x="32925" y="45801"/>
                </a:lnTo>
                <a:lnTo>
                  <a:pt x="30007" y="47010"/>
                </a:lnTo>
                <a:lnTo>
                  <a:pt x="26970" y="47615"/>
                </a:lnTo>
                <a:lnTo>
                  <a:pt x="23812" y="47625"/>
                </a:lnTo>
                <a:lnTo>
                  <a:pt x="20654" y="47615"/>
                </a:lnTo>
                <a:lnTo>
                  <a:pt x="17617" y="47010"/>
                </a:lnTo>
                <a:lnTo>
                  <a:pt x="14699" y="45801"/>
                </a:lnTo>
                <a:lnTo>
                  <a:pt x="11782" y="44601"/>
                </a:lnTo>
                <a:lnTo>
                  <a:pt x="1812" y="32909"/>
                </a:lnTo>
                <a:lnTo>
                  <a:pt x="604" y="29998"/>
                </a:lnTo>
                <a:lnTo>
                  <a:pt x="0" y="26966"/>
                </a:lnTo>
                <a:lnTo>
                  <a:pt x="0" y="23812"/>
                </a:lnTo>
                <a:lnTo>
                  <a:pt x="0" y="20650"/>
                </a:lnTo>
                <a:lnTo>
                  <a:pt x="604" y="17607"/>
                </a:lnTo>
                <a:lnTo>
                  <a:pt x="1812" y="14697"/>
                </a:lnTo>
                <a:lnTo>
                  <a:pt x="3021" y="11775"/>
                </a:lnTo>
                <a:lnTo>
                  <a:pt x="4741" y="9199"/>
                </a:lnTo>
                <a:lnTo>
                  <a:pt x="6974" y="6976"/>
                </a:lnTo>
                <a:lnTo>
                  <a:pt x="9207" y="4734"/>
                </a:lnTo>
                <a:lnTo>
                  <a:pt x="11782" y="3013"/>
                </a:lnTo>
                <a:lnTo>
                  <a:pt x="14699" y="1804"/>
                </a:lnTo>
                <a:lnTo>
                  <a:pt x="17617" y="604"/>
                </a:lnTo>
                <a:lnTo>
                  <a:pt x="20654" y="0"/>
                </a:lnTo>
                <a:lnTo>
                  <a:pt x="23812" y="0"/>
                </a:lnTo>
                <a:lnTo>
                  <a:pt x="26970" y="0"/>
                </a:lnTo>
                <a:lnTo>
                  <a:pt x="40650" y="6976"/>
                </a:lnTo>
                <a:lnTo>
                  <a:pt x="42883" y="9199"/>
                </a:lnTo>
                <a:lnTo>
                  <a:pt x="44603" y="11775"/>
                </a:lnTo>
                <a:lnTo>
                  <a:pt x="45812" y="14697"/>
                </a:lnTo>
                <a:lnTo>
                  <a:pt x="47020" y="17607"/>
                </a:lnTo>
                <a:lnTo>
                  <a:pt x="47625" y="20650"/>
                </a:lnTo>
                <a:lnTo>
                  <a:pt x="47625" y="23812"/>
                </a:lnTo>
                <a:close/>
              </a:path>
            </a:pathLst>
          </a:custGeom>
          <a:ln w="9525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736408" y="3813175"/>
            <a:ext cx="3255645" cy="3197225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1200" b="1" dirty="0">
                <a:latin typeface="Arial"/>
                <a:cs typeface="Arial"/>
              </a:rPr>
              <a:t>Attribute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Contributions:</a:t>
            </a:r>
            <a:endParaRPr sz="120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  <a:spcBef>
                <a:spcPts val="509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High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NOX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levels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anomalies.</a:t>
            </a:r>
            <a:endParaRPr sz="1200">
              <a:latin typeface="Arial MT"/>
              <a:cs typeface="Arial MT"/>
            </a:endParaRPr>
          </a:p>
          <a:p>
            <a:pPr marL="317500" marR="5080">
              <a:lnSpc>
                <a:spcPts val="1950"/>
              </a:lnSpc>
              <a:spcBef>
                <a:spcPts val="7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Unusual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PTRATIO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RM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indicating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rarity. </a:t>
            </a:r>
            <a:r>
              <a:rPr sz="1200" spc="-3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Anomalies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with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lower</a:t>
            </a:r>
            <a:r>
              <a:rPr sz="1200" spc="-30" dirty="0">
                <a:solidFill>
                  <a:srgbClr val="333333"/>
                </a:solidFill>
                <a:latin typeface="Arial MT"/>
                <a:cs typeface="Arial MT"/>
              </a:rPr>
              <a:t> TAX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rates.</a:t>
            </a:r>
            <a:endParaRPr sz="12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</a:pPr>
            <a:r>
              <a:rPr sz="1200" b="1" dirty="0">
                <a:latin typeface="Arial"/>
                <a:cs typeface="Arial"/>
              </a:rPr>
              <a:t>Practical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Implications:</a:t>
            </a:r>
            <a:endParaRPr sz="1200">
              <a:latin typeface="Arial"/>
              <a:cs typeface="Arial"/>
            </a:endParaRPr>
          </a:p>
          <a:p>
            <a:pPr marL="317500" marR="400050">
              <a:lnSpc>
                <a:spcPct val="1354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Anomalies with higher MEDV values. </a:t>
            </a:r>
            <a:r>
              <a:rPr sz="1200" spc="-3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Varied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CRIM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rates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among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anomalies.</a:t>
            </a:r>
            <a:endParaRPr sz="12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200" b="1" dirty="0">
                <a:latin typeface="Arial"/>
                <a:cs typeface="Arial"/>
              </a:rPr>
              <a:t>Algorithm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Limitations:</a:t>
            </a:r>
            <a:endParaRPr sz="1200">
              <a:latin typeface="Arial"/>
              <a:cs typeface="Arial"/>
            </a:endParaRPr>
          </a:p>
          <a:p>
            <a:pPr marL="317500" marR="744220">
              <a:lnSpc>
                <a:spcPct val="130200"/>
              </a:lnSpc>
              <a:spcBef>
                <a:spcPts val="7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Sensitivity to attribute extremes. </a:t>
            </a:r>
            <a:r>
              <a:rPr sz="1200" spc="-3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Potential</a:t>
            </a:r>
            <a:r>
              <a:rPr sz="1200" spc="-3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for</a:t>
            </a:r>
            <a:r>
              <a:rPr sz="1200" spc="-3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false</a:t>
            </a:r>
            <a:r>
              <a:rPr sz="1200" spc="-3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identifications.</a:t>
            </a:r>
            <a:endParaRPr sz="12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sz="1200" b="1" dirty="0">
                <a:latin typeface="Arial"/>
                <a:cs typeface="Arial"/>
              </a:rPr>
              <a:t>Future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Research:</a:t>
            </a:r>
            <a:endParaRPr sz="120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  <a:spcBef>
                <a:spcPts val="509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Importance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of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contextual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analysis.</a:t>
            </a:r>
            <a:endParaRPr sz="120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434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Need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for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integrated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valuation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approaches.</a:t>
            </a:r>
            <a:endParaRPr sz="1200">
              <a:latin typeface="Arial MT"/>
              <a:cs typeface="Arial MT"/>
            </a:endParaRPr>
          </a:p>
        </p:txBody>
      </p:sp>
      <p:pic>
        <p:nvPicPr>
          <p:cNvPr id="17" name="10">
            <a:hlinkClick r:id="" action="ppaction://media"/>
            <a:extLst>
              <a:ext uri="{FF2B5EF4-FFF2-40B4-BE49-F238E27FC236}">
                <a16:creationId xmlns:a16="http://schemas.microsoft.com/office/drawing/2014/main" id="{88A35F9D-14AC-AA43-B205-1E7C00B6B4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6400" y="7696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2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8715" y="3962400"/>
            <a:ext cx="284226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dirty="0">
                <a:latin typeface="Arial"/>
                <a:cs typeface="Arial"/>
              </a:rPr>
              <a:t>References/Questions</a:t>
            </a:r>
            <a:endParaRPr sz="21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313815" y="4651373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15"/>
                </a:moveTo>
                <a:lnTo>
                  <a:pt x="20654" y="47615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15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453515" y="4488180"/>
            <a:ext cx="4109085" cy="520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5400"/>
              </a:lnSpc>
              <a:spcBef>
                <a:spcPts val="100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Citing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relevant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literature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studies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referenced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the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paper. </a:t>
            </a:r>
            <a:r>
              <a:rPr sz="1200" spc="-3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Open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floor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for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questions and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further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discussion.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313815" y="4899023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15"/>
                </a:moveTo>
                <a:lnTo>
                  <a:pt x="20654" y="47615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15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11">
            <a:hlinkClick r:id="" action="ppaction://media"/>
            <a:extLst>
              <a:ext uri="{FF2B5EF4-FFF2-40B4-BE49-F238E27FC236}">
                <a16:creationId xmlns:a16="http://schemas.microsoft.com/office/drawing/2014/main" id="{963BA2B6-CFEF-514D-B620-F669A081A1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62600" y="56388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9116" y="2099311"/>
            <a:ext cx="5631815" cy="1012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dirty="0">
                <a:latin typeface="Arial"/>
                <a:cs typeface="Arial"/>
              </a:rPr>
              <a:t>Introduction</a:t>
            </a:r>
            <a:endParaRPr sz="2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100" b="1" dirty="0">
                <a:latin typeface="Arial"/>
                <a:cs typeface="Arial"/>
              </a:rPr>
              <a:t>Anomaly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Detection: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Methods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&amp;</a:t>
            </a:r>
            <a:r>
              <a:rPr sz="2100" b="1" spc="-10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Applications</a:t>
            </a:r>
            <a:endParaRPr sz="21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04216" y="385508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9"/>
                </a:lnTo>
                <a:lnTo>
                  <a:pt x="0" y="26969"/>
                </a:lnTo>
                <a:lnTo>
                  <a:pt x="0" y="20653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9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04216" y="5922011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0"/>
                </a:lnTo>
                <a:lnTo>
                  <a:pt x="0" y="26969"/>
                </a:lnTo>
                <a:lnTo>
                  <a:pt x="0" y="20653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9"/>
                </a:lnTo>
                <a:lnTo>
                  <a:pt x="26970" y="47625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04216" y="6712586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9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9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39116" y="3356611"/>
            <a:ext cx="6699884" cy="38658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Arial"/>
                <a:cs typeface="Arial"/>
              </a:rPr>
              <a:t>Why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It</a:t>
            </a:r>
            <a:r>
              <a:rPr sz="1200" b="1" spc="-3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Matters: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450" dirty="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Identifies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errors,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fraud,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new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patterns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data.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Arial"/>
                <a:cs typeface="Arial"/>
              </a:rPr>
              <a:t>Key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Methodologies: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50" dirty="0">
              <a:latin typeface="Arial"/>
              <a:cs typeface="Arial"/>
            </a:endParaRPr>
          </a:p>
          <a:p>
            <a:pPr marL="317500" indent="-169545">
              <a:lnSpc>
                <a:spcPct val="100000"/>
              </a:lnSpc>
              <a:buClr>
                <a:srgbClr val="333333"/>
              </a:buClr>
              <a:buFont typeface="Arial MT"/>
              <a:buAutoNum type="arabicPeriod"/>
              <a:tabLst>
                <a:tab pos="317500" algn="l"/>
              </a:tabLst>
            </a:pPr>
            <a:r>
              <a:rPr sz="1200" b="1" dirty="0">
                <a:latin typeface="Arial"/>
                <a:cs typeface="Arial"/>
              </a:rPr>
              <a:t>Statistical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Methods: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Spot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deviations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using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statistical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models.</a:t>
            </a:r>
            <a:endParaRPr sz="1200" dirty="0">
              <a:latin typeface="Arial MT"/>
              <a:cs typeface="Arial MT"/>
            </a:endParaRPr>
          </a:p>
          <a:p>
            <a:pPr marL="317500" indent="-169545">
              <a:lnSpc>
                <a:spcPct val="100000"/>
              </a:lnSpc>
              <a:spcBef>
                <a:spcPts val="434"/>
              </a:spcBef>
              <a:buClr>
                <a:srgbClr val="333333"/>
              </a:buClr>
              <a:buFont typeface="Arial MT"/>
              <a:buAutoNum type="arabicPeriod"/>
              <a:tabLst>
                <a:tab pos="317500" algn="l"/>
              </a:tabLst>
            </a:pPr>
            <a:r>
              <a:rPr sz="1200" b="1" dirty="0">
                <a:latin typeface="Arial"/>
                <a:cs typeface="Arial"/>
              </a:rPr>
              <a:t>Machine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Learning-Based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Methods: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Supervised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unsupervised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learning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for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complex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data.</a:t>
            </a:r>
            <a:endParaRPr sz="1200" dirty="0">
              <a:latin typeface="Arial MT"/>
              <a:cs typeface="Arial MT"/>
            </a:endParaRPr>
          </a:p>
          <a:p>
            <a:pPr marL="317500" indent="-169545">
              <a:lnSpc>
                <a:spcPct val="100000"/>
              </a:lnSpc>
              <a:spcBef>
                <a:spcPts val="509"/>
              </a:spcBef>
              <a:buClr>
                <a:srgbClr val="333333"/>
              </a:buClr>
              <a:buFont typeface="Arial MT"/>
              <a:buAutoNum type="arabicPeriod"/>
              <a:tabLst>
                <a:tab pos="317500" algn="l"/>
              </a:tabLst>
            </a:pPr>
            <a:r>
              <a:rPr sz="1200" b="1" dirty="0">
                <a:latin typeface="Arial"/>
                <a:cs typeface="Arial"/>
              </a:rPr>
              <a:t>Proximity-Based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Methods: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Use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distance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metrics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like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DBSCAN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for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outlier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detection.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45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Arial"/>
                <a:cs typeface="Arial"/>
              </a:rPr>
              <a:t>Applications</a:t>
            </a:r>
            <a:r>
              <a:rPr sz="1200" b="1" spc="-7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Across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Domains: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 dirty="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Finance,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Industry,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Cybersecurity.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5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Arial"/>
                <a:cs typeface="Arial"/>
              </a:rPr>
              <a:t>Considerations: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 dirty="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Balance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between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method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complexity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data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attributes.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45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Sources:</a:t>
            </a:r>
            <a:r>
              <a:rPr sz="1200" i="1" spc="-4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spc="-15" dirty="0">
                <a:solidFill>
                  <a:srgbClr val="333333"/>
                </a:solidFill>
                <a:latin typeface="Arial"/>
                <a:cs typeface="Arial"/>
              </a:rPr>
              <a:t>[11-16]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7" name="2">
            <a:hlinkClick r:id="" action="ppaction://media"/>
            <a:extLst>
              <a:ext uri="{FF2B5EF4-FFF2-40B4-BE49-F238E27FC236}">
                <a16:creationId xmlns:a16="http://schemas.microsoft.com/office/drawing/2014/main" id="{9662F104-030A-C05E-B079-B51AC92713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6131" y="741298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9955" y="1905000"/>
            <a:ext cx="12960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Arial"/>
                <a:cs typeface="Arial"/>
              </a:rPr>
              <a:t>Literature</a:t>
            </a:r>
            <a:r>
              <a:rPr sz="1200" b="1" spc="-8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Review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09955" y="2381250"/>
            <a:ext cx="6329045" cy="694421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5080">
              <a:lnSpc>
                <a:spcPts val="2480"/>
              </a:lnSpc>
              <a:spcBef>
                <a:spcPts val="215"/>
              </a:spcBef>
            </a:pPr>
            <a:r>
              <a:rPr sz="2100" b="1" dirty="0">
                <a:latin typeface="Arial"/>
                <a:cs typeface="Arial"/>
              </a:rPr>
              <a:t>Clustering-Based</a:t>
            </a:r>
            <a:r>
              <a:rPr sz="2100" b="1" spc="-10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Anomaly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Detection:</a:t>
            </a:r>
            <a:r>
              <a:rPr sz="2100" b="1" spc="-25" dirty="0">
                <a:latin typeface="Arial"/>
                <a:cs typeface="Arial"/>
              </a:rPr>
              <a:t> </a:t>
            </a:r>
            <a:endParaRPr lang="en-AU" sz="2100" b="1" spc="-25" dirty="0">
              <a:latin typeface="Arial"/>
              <a:cs typeface="Arial"/>
            </a:endParaRPr>
          </a:p>
          <a:p>
            <a:pPr marL="12700" marR="5080">
              <a:lnSpc>
                <a:spcPts val="2480"/>
              </a:lnSpc>
              <a:spcBef>
                <a:spcPts val="215"/>
              </a:spcBef>
            </a:pPr>
            <a:r>
              <a:rPr sz="2100" b="1" dirty="0">
                <a:latin typeface="Arial"/>
                <a:cs typeface="Arial"/>
              </a:rPr>
              <a:t>Overview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&amp; </a:t>
            </a:r>
            <a:r>
              <a:rPr sz="2100" b="1" spc="-57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Methods</a:t>
            </a:r>
            <a:endParaRPr sz="21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75055" y="378459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75055" y="457517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5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75055" y="482282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75055" y="506094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75055" y="530859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5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75055" y="609917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75055" y="634682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075055" y="658494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5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75055" y="683259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909955" y="3286125"/>
            <a:ext cx="4676140" cy="40468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Arial"/>
                <a:cs typeface="Arial"/>
              </a:rPr>
              <a:t>Significance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in</a:t>
            </a:r>
            <a:r>
              <a:rPr sz="1200" b="1" spc="-3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Sectors: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45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Cybersecurity,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Healthcare,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Finance</a:t>
            </a:r>
            <a:endParaRPr sz="1200">
              <a:latin typeface="Arial MT"/>
              <a:cs typeface="Arial MT"/>
            </a:endParaRPr>
          </a:p>
          <a:p>
            <a:pPr marL="317500" marR="2563495" indent="-304800">
              <a:lnSpc>
                <a:spcPts val="3150"/>
              </a:lnSpc>
              <a:spcBef>
                <a:spcPts val="315"/>
              </a:spcBef>
            </a:pPr>
            <a:r>
              <a:rPr sz="1200" b="1" dirty="0">
                <a:latin typeface="Arial"/>
                <a:cs typeface="Arial"/>
              </a:rPr>
              <a:t>Primary</a:t>
            </a:r>
            <a:r>
              <a:rPr sz="1200" b="1" spc="-4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Clustering</a:t>
            </a:r>
            <a:r>
              <a:rPr sz="1200" b="1" spc="-4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Methods: </a:t>
            </a:r>
            <a:r>
              <a:rPr sz="1200" b="1" spc="-3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Density-Based: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DBSCAN</a:t>
            </a:r>
            <a:endParaRPr sz="120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120"/>
              </a:spcBef>
            </a:pPr>
            <a:r>
              <a:rPr sz="1200" b="1" dirty="0">
                <a:latin typeface="Arial"/>
                <a:cs typeface="Arial"/>
              </a:rPr>
              <a:t>Distribution-Based: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GMMs</a:t>
            </a:r>
            <a:endParaRPr sz="120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434"/>
              </a:spcBef>
            </a:pPr>
            <a:r>
              <a:rPr sz="1200" b="1" dirty="0">
                <a:latin typeface="Arial"/>
                <a:cs typeface="Arial"/>
              </a:rPr>
              <a:t>Centroid-Based: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K-means</a:t>
            </a:r>
            <a:endParaRPr sz="120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509"/>
              </a:spcBef>
            </a:pPr>
            <a:r>
              <a:rPr sz="1200" b="1" dirty="0">
                <a:latin typeface="Arial"/>
                <a:cs typeface="Arial"/>
              </a:rPr>
              <a:t>Connectivity-Based: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Hierarchical</a:t>
            </a:r>
            <a:r>
              <a:rPr sz="1200" spc="-3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Clustering</a:t>
            </a:r>
            <a:endParaRPr sz="1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Arial"/>
                <a:cs typeface="Arial"/>
              </a:rPr>
              <a:t>Method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Highlights: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5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DBSCAN: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Detects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sparse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points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dense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regions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[1].</a:t>
            </a:r>
            <a:endParaRPr sz="1200">
              <a:latin typeface="Arial MT"/>
              <a:cs typeface="Arial MT"/>
            </a:endParaRPr>
          </a:p>
          <a:p>
            <a:pPr marL="317500" marR="5080">
              <a:lnSpc>
                <a:spcPct val="130200"/>
              </a:lnSpc>
              <a:spcBef>
                <a:spcPts val="7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GMMs: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Labels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anomalies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based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on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probabilistic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distributions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[2]. </a:t>
            </a:r>
            <a:r>
              <a:rPr sz="1200" spc="-3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K-means: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Outliers far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from centroids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[3].</a:t>
            </a:r>
            <a:endParaRPr sz="120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509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Hierarchical: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Small,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detached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cluster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points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[4].</a:t>
            </a:r>
            <a:endParaRPr sz="1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Sources:</a:t>
            </a:r>
            <a:r>
              <a:rPr sz="1200" i="1" spc="-5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[1-4]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15" name="3">
            <a:hlinkClick r:id="" action="ppaction://media"/>
            <a:extLst>
              <a:ext uri="{FF2B5EF4-FFF2-40B4-BE49-F238E27FC236}">
                <a16:creationId xmlns:a16="http://schemas.microsoft.com/office/drawing/2014/main" id="{3B558078-3D0E-CF48-1F01-0DE01E63BE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7400" y="733297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25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32815" y="2738121"/>
            <a:ext cx="6229985" cy="66929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>
              <a:lnSpc>
                <a:spcPct val="101200"/>
              </a:lnSpc>
              <a:spcBef>
                <a:spcPts val="70"/>
              </a:spcBef>
            </a:pPr>
            <a:r>
              <a:rPr sz="2100" b="1" dirty="0">
                <a:latin typeface="Arial"/>
                <a:cs typeface="Arial"/>
              </a:rPr>
              <a:t>Clustering-Based</a:t>
            </a:r>
            <a:r>
              <a:rPr sz="2100" b="1" spc="-10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Anomaly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Detection:</a:t>
            </a:r>
            <a:endParaRPr lang="en-AU" sz="2100" b="1" dirty="0">
              <a:latin typeface="Arial"/>
              <a:cs typeface="Arial"/>
            </a:endParaRPr>
          </a:p>
          <a:p>
            <a:pPr marL="12700" marR="5080">
              <a:lnSpc>
                <a:spcPct val="101200"/>
              </a:lnSpc>
              <a:spcBef>
                <a:spcPts val="70"/>
              </a:spcBef>
            </a:pPr>
            <a:r>
              <a:rPr sz="2100" b="1" dirty="0">
                <a:latin typeface="Arial"/>
                <a:cs typeface="Arial"/>
              </a:rPr>
              <a:t>Analysis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&amp; </a:t>
            </a:r>
            <a:r>
              <a:rPr sz="2100" b="1" spc="-57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Future</a:t>
            </a:r>
            <a:endParaRPr sz="2100" dirty="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097915" y="4141470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7915" y="4389120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5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97915" y="517969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97915" y="542734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97915" y="5665470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5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97915" y="645604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97915" y="670369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3"/>
                </a:moveTo>
                <a:lnTo>
                  <a:pt x="20654" y="47623"/>
                </a:lnTo>
                <a:lnTo>
                  <a:pt x="17617" y="47018"/>
                </a:lnTo>
                <a:lnTo>
                  <a:pt x="0" y="26968"/>
                </a:lnTo>
                <a:lnTo>
                  <a:pt x="0" y="20652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8"/>
                </a:lnTo>
                <a:lnTo>
                  <a:pt x="26970" y="47623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32815" y="3652521"/>
            <a:ext cx="4828540" cy="35610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Arial"/>
                <a:cs typeface="Arial"/>
              </a:rPr>
              <a:t>Comparative</a:t>
            </a:r>
            <a:r>
              <a:rPr sz="1200" b="1" spc="-4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Analysis: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Density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vs.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Distribution: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Flexibility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vs.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Probabilistic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Models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[1][2].</a:t>
            </a:r>
            <a:endParaRPr sz="120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509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Centroid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vs.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Connectivity: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Scalability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vs.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Detailed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Structuring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[3][4].</a:t>
            </a:r>
            <a:endParaRPr sz="1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Arial"/>
                <a:cs typeface="Arial"/>
              </a:rPr>
              <a:t>Challenges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&amp;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Practical</a:t>
            </a:r>
            <a:r>
              <a:rPr sz="1200" b="1" spc="-7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Applications: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000">
              <a:latin typeface="Arial"/>
              <a:cs typeface="Arial"/>
            </a:endParaRPr>
          </a:p>
          <a:p>
            <a:pPr marL="317500" marR="1783714">
              <a:lnSpc>
                <a:spcPct val="1354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Scalability and Parameter 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Sensitivity. 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Interpretability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Complex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Models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[2][4].</a:t>
            </a:r>
            <a:endParaRPr sz="120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434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Utilized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Fraud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Detection,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Network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Security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[5][7].</a:t>
            </a:r>
            <a:endParaRPr sz="1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Arial"/>
                <a:cs typeface="Arial"/>
              </a:rPr>
              <a:t>Research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Gaps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&amp;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Future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Directions:</a:t>
            </a:r>
            <a:endParaRPr sz="1200">
              <a:latin typeface="Arial"/>
              <a:cs typeface="Arial"/>
            </a:endParaRPr>
          </a:p>
          <a:p>
            <a:pPr marL="317500" marR="622935">
              <a:lnSpc>
                <a:spcPct val="135400"/>
              </a:lnSpc>
              <a:spcBef>
                <a:spcPts val="112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Real-time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data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stream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integration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interpretability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[10]. </a:t>
            </a:r>
            <a:r>
              <a:rPr sz="1200" spc="-3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Deep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learning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precision,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e.g.,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Reverse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Distillation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[9].</a:t>
            </a:r>
            <a:endParaRPr sz="1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Sources:</a:t>
            </a:r>
            <a:r>
              <a:rPr sz="1200" i="1" spc="-5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[1-10]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12" name="4">
            <a:hlinkClick r:id="" action="ppaction://media"/>
            <a:extLst>
              <a:ext uri="{FF2B5EF4-FFF2-40B4-BE49-F238E27FC236}">
                <a16:creationId xmlns:a16="http://schemas.microsoft.com/office/drawing/2014/main" id="{EDDF1CF0-6A2C-9A67-10FA-F075E8A911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61355" y="7315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2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82600" y="2209800"/>
            <a:ext cx="5918835" cy="66929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>
              <a:lnSpc>
                <a:spcPct val="101200"/>
              </a:lnSpc>
              <a:spcBef>
                <a:spcPts val="70"/>
              </a:spcBef>
            </a:pPr>
            <a:r>
              <a:rPr sz="2100" b="1" dirty="0">
                <a:latin typeface="Arial"/>
                <a:cs typeface="Arial"/>
              </a:rPr>
              <a:t>K-means</a:t>
            </a:r>
            <a:r>
              <a:rPr sz="2100" b="1" spc="-30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Based</a:t>
            </a:r>
            <a:r>
              <a:rPr sz="2100" b="1" spc="-100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Anomaly</a:t>
            </a:r>
            <a:r>
              <a:rPr sz="2100" b="1" spc="-30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Detection</a:t>
            </a:r>
            <a:r>
              <a:rPr sz="2100" b="1" spc="-100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Algorithm: </a:t>
            </a:r>
            <a:r>
              <a:rPr sz="2100" b="1" spc="-570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Overview</a:t>
            </a:r>
            <a:endParaRPr sz="2100" dirty="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647700" y="3613149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70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70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82600" y="3124200"/>
            <a:ext cx="6893559" cy="605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Arial"/>
                <a:cs typeface="Arial"/>
              </a:rPr>
              <a:t>Anomaly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Score: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Anomaly score </a:t>
            </a:r>
            <a:r>
              <a:rPr sz="1450" i="1" spc="200" dirty="0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1450" i="1" spc="185" dirty="0">
                <a:solidFill>
                  <a:srgbClr val="333333"/>
                </a:solidFill>
                <a:latin typeface="Times New Roman"/>
                <a:cs typeface="Times New Roman"/>
              </a:rPr>
              <a:t>x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r>
              <a:rPr sz="1450" spc="-120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defined by distance to cluster cente</a:t>
            </a:r>
            <a:r>
              <a:rPr sz="1200" spc="-70" dirty="0">
                <a:solidFill>
                  <a:srgbClr val="333333"/>
                </a:solidFill>
                <a:latin typeface="Arial MT"/>
                <a:cs typeface="Arial MT"/>
              </a:rPr>
              <a:t>r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, standard deviation, and density facto</a:t>
            </a:r>
            <a:r>
              <a:rPr sz="1200" spc="-70" dirty="0">
                <a:solidFill>
                  <a:srgbClr val="333333"/>
                </a:solidFill>
                <a:latin typeface="Arial MT"/>
                <a:cs typeface="Arial MT"/>
              </a:rPr>
              <a:t>r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.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7200" y="5030470"/>
            <a:ext cx="6032500" cy="1979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Arial"/>
                <a:cs typeface="Arial"/>
              </a:rPr>
              <a:t>Algorithm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Steps: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450" dirty="0">
              <a:latin typeface="Arial"/>
              <a:cs typeface="Arial"/>
            </a:endParaRPr>
          </a:p>
          <a:p>
            <a:pPr marL="342900" indent="-169545">
              <a:lnSpc>
                <a:spcPct val="100000"/>
              </a:lnSpc>
              <a:buClr>
                <a:srgbClr val="333333"/>
              </a:buClr>
              <a:buFont typeface="Arial MT"/>
              <a:buAutoNum type="arabicPeriod"/>
              <a:tabLst>
                <a:tab pos="342900" algn="l"/>
              </a:tabLst>
            </a:pPr>
            <a:r>
              <a:rPr sz="1200" b="1" dirty="0">
                <a:latin typeface="Arial"/>
                <a:cs typeface="Arial"/>
              </a:rPr>
              <a:t>Data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Preprocessing: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Standardization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and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imputation.</a:t>
            </a:r>
            <a:endParaRPr sz="1200" dirty="0">
              <a:latin typeface="Arial MT"/>
              <a:cs typeface="Arial MT"/>
            </a:endParaRPr>
          </a:p>
          <a:p>
            <a:pPr marL="342900" indent="-169545">
              <a:lnSpc>
                <a:spcPct val="100000"/>
              </a:lnSpc>
              <a:spcBef>
                <a:spcPts val="260"/>
              </a:spcBef>
              <a:buClr>
                <a:srgbClr val="333333"/>
              </a:buClr>
              <a:buFont typeface="Arial MT"/>
              <a:buAutoNum type="arabicPeriod"/>
              <a:tabLst>
                <a:tab pos="342900" algn="l"/>
              </a:tabLst>
            </a:pPr>
            <a:r>
              <a:rPr sz="1200" b="1" dirty="0">
                <a:latin typeface="Arial"/>
                <a:cs typeface="Arial"/>
              </a:rPr>
              <a:t>Determine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Optimal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Clusters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450" i="1" spc="75" dirty="0">
                <a:latin typeface="Times New Roman"/>
                <a:cs typeface="Times New Roman"/>
              </a:rPr>
              <a:t>k</a:t>
            </a:r>
            <a:r>
              <a:rPr sz="1200" b="1" spc="75" dirty="0">
                <a:latin typeface="Arial"/>
                <a:cs typeface="Arial"/>
              </a:rPr>
              <a:t>: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Elbow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method/silhouette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score.</a:t>
            </a:r>
            <a:endParaRPr sz="1200" dirty="0">
              <a:latin typeface="Arial MT"/>
              <a:cs typeface="Arial MT"/>
            </a:endParaRPr>
          </a:p>
          <a:p>
            <a:pPr marL="342900" indent="-169545">
              <a:lnSpc>
                <a:spcPct val="100000"/>
              </a:lnSpc>
              <a:spcBef>
                <a:spcPts val="385"/>
              </a:spcBef>
              <a:buClr>
                <a:srgbClr val="333333"/>
              </a:buClr>
              <a:buFont typeface="Arial MT"/>
              <a:buAutoNum type="arabicPeriod"/>
              <a:tabLst>
                <a:tab pos="342900" algn="l"/>
              </a:tabLst>
            </a:pPr>
            <a:r>
              <a:rPr sz="1200" b="1" dirty="0">
                <a:latin typeface="Arial"/>
                <a:cs typeface="Arial"/>
              </a:rPr>
              <a:t>Centroid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Initialization:</a:t>
            </a:r>
            <a:r>
              <a:rPr sz="1200" b="1" spc="-80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Advanced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methods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(e.g.,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k-means++).</a:t>
            </a:r>
            <a:endParaRPr sz="1200" dirty="0">
              <a:latin typeface="Arial MT"/>
              <a:cs typeface="Arial MT"/>
            </a:endParaRPr>
          </a:p>
          <a:p>
            <a:pPr marL="342900" indent="-169545">
              <a:lnSpc>
                <a:spcPct val="100000"/>
              </a:lnSpc>
              <a:spcBef>
                <a:spcPts val="260"/>
              </a:spcBef>
              <a:buClr>
                <a:srgbClr val="333333"/>
              </a:buClr>
              <a:buFont typeface="Arial MT"/>
              <a:buAutoNum type="arabicPeriod"/>
              <a:tabLst>
                <a:tab pos="342900" algn="l"/>
              </a:tabLst>
            </a:pPr>
            <a:r>
              <a:rPr sz="1200" b="1" dirty="0">
                <a:latin typeface="Arial"/>
                <a:cs typeface="Arial"/>
              </a:rPr>
              <a:t>Clustering Execution: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Using distance metric </a:t>
            </a:r>
            <a:r>
              <a:rPr sz="1450" i="1" spc="200" dirty="0">
                <a:solidFill>
                  <a:srgbClr val="333333"/>
                </a:solidFill>
                <a:latin typeface="Times New Roman"/>
                <a:cs typeface="Times New Roman"/>
              </a:rPr>
              <a:t>M</a:t>
            </a:r>
            <a:r>
              <a:rPr sz="1450" i="1" spc="-204" dirty="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.</a:t>
            </a:r>
            <a:endParaRPr sz="1200" dirty="0">
              <a:latin typeface="Arial MT"/>
              <a:cs typeface="Arial MT"/>
            </a:endParaRPr>
          </a:p>
          <a:p>
            <a:pPr marL="342900" indent="-169545">
              <a:lnSpc>
                <a:spcPct val="100000"/>
              </a:lnSpc>
              <a:spcBef>
                <a:spcPts val="135"/>
              </a:spcBef>
              <a:buClr>
                <a:srgbClr val="333333"/>
              </a:buClr>
              <a:buFont typeface="Arial MT"/>
              <a:buAutoNum type="arabicPeriod"/>
              <a:tabLst>
                <a:tab pos="342900" algn="l"/>
              </a:tabLst>
            </a:pPr>
            <a:r>
              <a:rPr sz="1200" b="1" dirty="0">
                <a:latin typeface="Arial"/>
                <a:cs typeface="Arial"/>
              </a:rPr>
              <a:t>Compute Cluster Properties: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Standard deviation </a:t>
            </a:r>
            <a:r>
              <a:rPr sz="1450" i="1" spc="160" dirty="0">
                <a:solidFill>
                  <a:srgbClr val="333333"/>
                </a:solidFill>
                <a:latin typeface="Times New Roman"/>
                <a:cs typeface="Times New Roman"/>
              </a:rPr>
              <a:t>σ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1450" i="1" spc="70" dirty="0">
                <a:solidFill>
                  <a:srgbClr val="333333"/>
                </a:solidFill>
                <a:latin typeface="Times New Roman"/>
                <a:cs typeface="Times New Roman"/>
              </a:rPr>
              <a:t>C</a:t>
            </a:r>
            <a:r>
              <a:rPr sz="1500" i="1" spc="209" baseline="-13888" dirty="0">
                <a:solidFill>
                  <a:srgbClr val="333333"/>
                </a:solidFill>
                <a:latin typeface="Times New Roman"/>
                <a:cs typeface="Times New Roman"/>
              </a:rPr>
              <a:t>i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r>
              <a:rPr sz="1450" spc="-120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and density factor </a:t>
            </a:r>
            <a:r>
              <a:rPr sz="1450" i="1" spc="50" dirty="0">
                <a:solidFill>
                  <a:srgbClr val="333333"/>
                </a:solidFill>
                <a:latin typeface="Times New Roman"/>
                <a:cs typeface="Times New Roman"/>
              </a:rPr>
              <a:t>ρ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1450" i="1" spc="70" dirty="0">
                <a:solidFill>
                  <a:srgbClr val="333333"/>
                </a:solidFill>
                <a:latin typeface="Times New Roman"/>
                <a:cs typeface="Times New Roman"/>
              </a:rPr>
              <a:t>C</a:t>
            </a:r>
            <a:r>
              <a:rPr sz="1500" i="1" spc="209" baseline="-13888" dirty="0">
                <a:solidFill>
                  <a:srgbClr val="333333"/>
                </a:solidFill>
                <a:latin typeface="Times New Roman"/>
                <a:cs typeface="Times New Roman"/>
              </a:rPr>
              <a:t>i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400" dirty="0">
              <a:latin typeface="Arial MT"/>
              <a:cs typeface="Arial MT"/>
            </a:endParaRPr>
          </a:p>
          <a:p>
            <a:pPr marL="38100">
              <a:lnSpc>
                <a:spcPct val="100000"/>
              </a:lnSpc>
            </a:pP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Algorithm</a:t>
            </a:r>
            <a:r>
              <a:rPr sz="1200" i="1" spc="-2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continues</a:t>
            </a:r>
            <a:r>
              <a:rPr sz="1200" i="1" spc="-2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on</a:t>
            </a:r>
            <a:r>
              <a:rPr sz="1200" i="1" spc="-2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next</a:t>
            </a:r>
            <a:r>
              <a:rPr sz="1200" i="1" spc="-2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slide...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12490" y="4014311"/>
            <a:ext cx="541655" cy="180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</a:pPr>
            <a:r>
              <a:rPr sz="1000" i="1" spc="120" dirty="0">
                <a:solidFill>
                  <a:srgbClr val="333333"/>
                </a:solidFill>
                <a:latin typeface="Times New Roman"/>
                <a:cs typeface="Times New Roman"/>
              </a:rPr>
              <a:t>σ</a:t>
            </a:r>
            <a:r>
              <a:rPr sz="1000" spc="10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1000" i="1" spc="55" dirty="0">
                <a:solidFill>
                  <a:srgbClr val="333333"/>
                </a:solidFill>
                <a:latin typeface="Times New Roman"/>
                <a:cs typeface="Times New Roman"/>
              </a:rPr>
              <a:t>C</a:t>
            </a:r>
            <a:r>
              <a:rPr sz="1050" i="1" spc="82" baseline="-11904" dirty="0">
                <a:solidFill>
                  <a:srgbClr val="333333"/>
                </a:solidFill>
                <a:latin typeface="Times New Roman"/>
                <a:cs typeface="Times New Roman"/>
              </a:rPr>
              <a:t>i</a:t>
            </a:r>
            <a:r>
              <a:rPr sz="1050" i="1" spc="-157" baseline="-11904" dirty="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sz="1000" spc="10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r>
              <a:rPr sz="1000" spc="60" dirty="0">
                <a:solidFill>
                  <a:srgbClr val="333333"/>
                </a:solidFill>
                <a:latin typeface="Tahoma"/>
                <a:cs typeface="Tahoma"/>
              </a:rPr>
              <a:t>+</a:t>
            </a:r>
            <a:r>
              <a:rPr sz="1000" i="1" spc="5" dirty="0">
                <a:solidFill>
                  <a:srgbClr val="333333"/>
                </a:solidFill>
                <a:latin typeface="Times New Roman"/>
                <a:cs typeface="Times New Roman"/>
              </a:rPr>
              <a:t>ϵ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7200" y="3897505"/>
            <a:ext cx="1868805" cy="2359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 algn="ctr">
              <a:lnSpc>
                <a:spcPct val="100000"/>
              </a:lnSpc>
              <a:spcBef>
                <a:spcPts val="100"/>
              </a:spcBef>
            </a:pPr>
            <a:r>
              <a:rPr sz="2175" i="1" spc="300" baseline="1915" dirty="0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sz="2175" spc="7" baseline="1915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2175" i="1" spc="277" baseline="1915" dirty="0">
                <a:solidFill>
                  <a:srgbClr val="333333"/>
                </a:solidFill>
                <a:latin typeface="Times New Roman"/>
                <a:cs typeface="Times New Roman"/>
              </a:rPr>
              <a:t>x</a:t>
            </a:r>
            <a:r>
              <a:rPr sz="2175" spc="7" baseline="1915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r>
              <a:rPr sz="2175" spc="-75" baseline="1915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2175" spc="104" baseline="1915" dirty="0">
                <a:solidFill>
                  <a:srgbClr val="333333"/>
                </a:solidFill>
                <a:latin typeface="Tahoma"/>
                <a:cs typeface="Tahoma"/>
              </a:rPr>
              <a:t>=</a:t>
            </a:r>
            <a:r>
              <a:rPr sz="2175" spc="247" baseline="1915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500" i="1" u="sng" spc="209" baseline="38888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imes New Roman"/>
                <a:cs typeface="Times New Roman"/>
              </a:rPr>
              <a:t>D</a:t>
            </a:r>
            <a:r>
              <a:rPr sz="1500" u="sng" spc="15" baseline="38888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ahoma"/>
                <a:cs typeface="Tahoma"/>
              </a:rPr>
              <a:t>(</a:t>
            </a:r>
            <a:r>
              <a:rPr sz="1500" i="1" u="sng" spc="202" baseline="38888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imes New Roman"/>
                <a:cs typeface="Times New Roman"/>
              </a:rPr>
              <a:t>x</a:t>
            </a:r>
            <a:r>
              <a:rPr sz="1500" u="sng" spc="-37" baseline="38888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ahoma"/>
                <a:cs typeface="Tahoma"/>
              </a:rPr>
              <a:t>,</a:t>
            </a:r>
            <a:r>
              <a:rPr sz="1500" i="1" u="sng" spc="82" baseline="38888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imes New Roman"/>
                <a:cs typeface="Times New Roman"/>
              </a:rPr>
              <a:t>C</a:t>
            </a:r>
            <a:r>
              <a:rPr sz="1050" i="1" u="sng" spc="187" baseline="43650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imes New Roman"/>
                <a:cs typeface="Times New Roman"/>
              </a:rPr>
              <a:t>i</a:t>
            </a:r>
            <a:r>
              <a:rPr sz="1500" u="sng" spc="15" baseline="38888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ahoma"/>
                <a:cs typeface="Tahoma"/>
              </a:rPr>
              <a:t>)</a:t>
            </a:r>
            <a:r>
              <a:rPr sz="1500" baseline="38888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500" spc="-135" baseline="38888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450" spc="70" dirty="0">
                <a:solidFill>
                  <a:srgbClr val="333333"/>
                </a:solidFill>
                <a:latin typeface="Tahoma"/>
                <a:cs typeface="Tahoma"/>
              </a:rPr>
              <a:t>×</a:t>
            </a:r>
            <a:r>
              <a:rPr sz="1450" spc="-135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2175" i="1" spc="75" baseline="1915" dirty="0">
                <a:solidFill>
                  <a:srgbClr val="333333"/>
                </a:solidFill>
                <a:latin typeface="Times New Roman"/>
                <a:cs typeface="Times New Roman"/>
              </a:rPr>
              <a:t>ρ</a:t>
            </a:r>
            <a:r>
              <a:rPr sz="2175" spc="7" baseline="1915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2175" i="1" spc="104" baseline="1915" dirty="0">
                <a:solidFill>
                  <a:srgbClr val="333333"/>
                </a:solidFill>
                <a:latin typeface="Times New Roman"/>
                <a:cs typeface="Times New Roman"/>
              </a:rPr>
              <a:t>C</a:t>
            </a:r>
            <a:r>
              <a:rPr sz="1500" i="1" spc="209" baseline="-11111" dirty="0">
                <a:solidFill>
                  <a:srgbClr val="333333"/>
                </a:solidFill>
                <a:latin typeface="Times New Roman"/>
                <a:cs typeface="Times New Roman"/>
              </a:rPr>
              <a:t>i</a:t>
            </a:r>
            <a:r>
              <a:rPr sz="2175" spc="7" baseline="1915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endParaRPr sz="2175" baseline="1915" dirty="0">
              <a:latin typeface="Tahoma"/>
              <a:cs typeface="Tahoma"/>
            </a:endParaRPr>
          </a:p>
        </p:txBody>
      </p:sp>
      <p:pic>
        <p:nvPicPr>
          <p:cNvPr id="8" name="5">
            <a:hlinkClick r:id="" action="ppaction://media"/>
            <a:extLst>
              <a:ext uri="{FF2B5EF4-FFF2-40B4-BE49-F238E27FC236}">
                <a16:creationId xmlns:a16="http://schemas.microsoft.com/office/drawing/2014/main" id="{7013F983-CFEF-9107-DBD4-D4855073DE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9800" y="729780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3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0100" y="1715770"/>
            <a:ext cx="6210300" cy="66929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>
              <a:lnSpc>
                <a:spcPct val="101200"/>
              </a:lnSpc>
              <a:spcBef>
                <a:spcPts val="70"/>
              </a:spcBef>
            </a:pPr>
            <a:r>
              <a:rPr sz="2100" b="1" dirty="0">
                <a:latin typeface="Arial"/>
                <a:cs typeface="Arial"/>
              </a:rPr>
              <a:t>K-means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Based</a:t>
            </a:r>
            <a:r>
              <a:rPr sz="2100" b="1" spc="-9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Anomaly</a:t>
            </a:r>
            <a:r>
              <a:rPr sz="2100" b="1" spc="-20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Detection:</a:t>
            </a:r>
            <a:r>
              <a:rPr sz="2100" b="1" spc="-20" dirty="0">
                <a:latin typeface="Arial"/>
                <a:cs typeface="Arial"/>
              </a:rPr>
              <a:t> </a:t>
            </a:r>
            <a:endParaRPr lang="en-AU" sz="2100" b="1" spc="-20" dirty="0">
              <a:latin typeface="Arial"/>
              <a:cs typeface="Arial"/>
            </a:endParaRPr>
          </a:p>
          <a:p>
            <a:pPr marL="12700" marR="5080">
              <a:lnSpc>
                <a:spcPct val="101200"/>
              </a:lnSpc>
              <a:spcBef>
                <a:spcPts val="70"/>
              </a:spcBef>
            </a:pPr>
            <a:r>
              <a:rPr sz="2100" b="1" dirty="0">
                <a:latin typeface="Arial"/>
                <a:cs typeface="Arial"/>
              </a:rPr>
              <a:t>Execution</a:t>
            </a:r>
            <a:r>
              <a:rPr sz="2100" b="1" spc="-20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&amp; </a:t>
            </a:r>
            <a:r>
              <a:rPr sz="2100" b="1" spc="-57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Post-Processing</a:t>
            </a:r>
            <a:endParaRPr sz="2100" dirty="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65200" y="360489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65200" y="385254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66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65200" y="4100194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66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65200" y="4338320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0"/>
                </a:lnTo>
                <a:lnTo>
                  <a:pt x="0" y="26970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70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65200" y="552894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0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5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65200" y="6319520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66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65200" y="711009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00100" y="2574925"/>
            <a:ext cx="5311140" cy="5045075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1200" b="1" dirty="0">
                <a:latin typeface="Arial"/>
                <a:cs typeface="Arial"/>
              </a:rPr>
              <a:t>Algorithm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Steps</a:t>
            </a:r>
            <a:r>
              <a:rPr sz="1200" b="1" spc="-3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Continued:</a:t>
            </a:r>
            <a:endParaRPr sz="1200" dirty="0">
              <a:latin typeface="Arial"/>
              <a:cs typeface="Arial"/>
            </a:endParaRPr>
          </a:p>
          <a:p>
            <a:pPr marL="181610" indent="-169545">
              <a:lnSpc>
                <a:spcPct val="100000"/>
              </a:lnSpc>
              <a:spcBef>
                <a:spcPts val="434"/>
              </a:spcBef>
              <a:buClr>
                <a:srgbClr val="333333"/>
              </a:buClr>
              <a:buFont typeface="Arial MT"/>
              <a:buAutoNum type="arabicPeriod" startAt="6"/>
              <a:tabLst>
                <a:tab pos="182245" algn="l"/>
              </a:tabLst>
            </a:pPr>
            <a:r>
              <a:rPr sz="1200" b="1" dirty="0">
                <a:latin typeface="Arial"/>
                <a:cs typeface="Arial"/>
              </a:rPr>
              <a:t>Anomaly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Set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Initiation: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Initialize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empty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set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for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anomalies.</a:t>
            </a:r>
            <a:endParaRPr sz="1200" dirty="0">
              <a:latin typeface="Arial MT"/>
              <a:cs typeface="Arial MT"/>
            </a:endParaRPr>
          </a:p>
          <a:p>
            <a:pPr marL="181610" indent="-169545">
              <a:lnSpc>
                <a:spcPct val="100000"/>
              </a:lnSpc>
              <a:spcBef>
                <a:spcPts val="509"/>
              </a:spcBef>
              <a:buClr>
                <a:srgbClr val="333333"/>
              </a:buClr>
              <a:buFont typeface="Arial MT"/>
              <a:buAutoNum type="arabicPeriod" startAt="6"/>
              <a:tabLst>
                <a:tab pos="182245" algn="l"/>
              </a:tabLst>
            </a:pPr>
            <a:r>
              <a:rPr sz="1200" b="1" dirty="0">
                <a:latin typeface="Arial"/>
                <a:cs typeface="Arial"/>
              </a:rPr>
              <a:t>Anomaly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Scoring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&amp;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Detection:</a:t>
            </a:r>
            <a:endParaRPr sz="1200" dirty="0">
              <a:latin typeface="Arial"/>
              <a:cs typeface="Arial"/>
            </a:endParaRPr>
          </a:p>
          <a:p>
            <a:pPr marL="317500" marR="2833370">
              <a:lnSpc>
                <a:spcPct val="135400"/>
              </a:lnSpc>
              <a:spcBef>
                <a:spcPts val="112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Assign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points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to</a:t>
            </a:r>
            <a:r>
              <a:rPr sz="1200" spc="-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nearest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cluster. </a:t>
            </a:r>
            <a:r>
              <a:rPr sz="1200" spc="-3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Calculate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anomaly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score.</a:t>
            </a:r>
            <a:endParaRPr sz="1200" dirty="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260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Establish dynamic threshold </a:t>
            </a:r>
            <a:r>
              <a:rPr sz="1450" i="1" spc="40" dirty="0">
                <a:solidFill>
                  <a:srgbClr val="333333"/>
                </a:solidFill>
                <a:latin typeface="Times New Roman"/>
                <a:cs typeface="Times New Roman"/>
              </a:rPr>
              <a:t>T</a:t>
            </a:r>
            <a:r>
              <a:rPr sz="1450" i="1" spc="-165" dirty="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.</a:t>
            </a:r>
            <a:endParaRPr sz="1200" dirty="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13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Append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outliers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to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set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450" i="1" spc="100" dirty="0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sz="1200" spc="100" dirty="0">
                <a:solidFill>
                  <a:srgbClr val="333333"/>
                </a:solidFill>
                <a:latin typeface="Arial MT"/>
                <a:cs typeface="Arial MT"/>
              </a:rPr>
              <a:t>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400" dirty="0">
              <a:latin typeface="Arial MT"/>
              <a:cs typeface="Arial MT"/>
            </a:endParaRPr>
          </a:p>
          <a:p>
            <a:pPr marL="317500" indent="-169545">
              <a:lnSpc>
                <a:spcPct val="100000"/>
              </a:lnSpc>
              <a:buClr>
                <a:srgbClr val="333333"/>
              </a:buClr>
              <a:buFont typeface="Arial MT"/>
              <a:buAutoNum type="arabicPeriod" startAt="8"/>
              <a:tabLst>
                <a:tab pos="317500" algn="l"/>
              </a:tabLst>
            </a:pPr>
            <a:r>
              <a:rPr sz="1200" b="1" dirty="0">
                <a:latin typeface="Arial"/>
                <a:cs typeface="Arial"/>
              </a:rPr>
              <a:t>Post-Processing: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Domain-specific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filters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or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secondary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model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application.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Arial"/>
                <a:cs typeface="Arial"/>
              </a:rPr>
              <a:t>Threshold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Strategy: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250" dirty="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Dynamic threshold </a:t>
            </a:r>
            <a:r>
              <a:rPr sz="1450" i="1" spc="40" dirty="0">
                <a:solidFill>
                  <a:srgbClr val="333333"/>
                </a:solidFill>
                <a:latin typeface="Times New Roman"/>
                <a:cs typeface="Times New Roman"/>
              </a:rPr>
              <a:t>T </a:t>
            </a:r>
            <a:r>
              <a:rPr sz="1450" i="1" spc="-120" dirty="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sz="1450" spc="70" dirty="0">
                <a:solidFill>
                  <a:srgbClr val="333333"/>
                </a:solidFill>
                <a:latin typeface="Tahoma"/>
                <a:cs typeface="Tahoma"/>
              </a:rPr>
              <a:t>=</a:t>
            </a:r>
            <a:r>
              <a:rPr sz="1450" spc="-50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450" i="1" spc="165" dirty="0">
                <a:solidFill>
                  <a:srgbClr val="333333"/>
                </a:solidFill>
                <a:latin typeface="Times New Roman"/>
                <a:cs typeface="Times New Roman"/>
              </a:rPr>
              <a:t>α</a:t>
            </a:r>
            <a:r>
              <a:rPr sz="1450" i="1" spc="-40" dirty="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sz="1450" spc="70" dirty="0">
                <a:solidFill>
                  <a:srgbClr val="333333"/>
                </a:solidFill>
                <a:latin typeface="Tahoma"/>
                <a:cs typeface="Tahoma"/>
              </a:rPr>
              <a:t>×</a:t>
            </a:r>
            <a:r>
              <a:rPr sz="1450" spc="-135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450" spc="-10" dirty="0">
                <a:solidFill>
                  <a:srgbClr val="333333"/>
                </a:solidFill>
                <a:latin typeface="Tahoma"/>
                <a:cs typeface="Tahoma"/>
              </a:rPr>
              <a:t>m</a:t>
            </a:r>
            <a:r>
              <a:rPr sz="1450" spc="-120" dirty="0">
                <a:solidFill>
                  <a:srgbClr val="333333"/>
                </a:solidFill>
                <a:latin typeface="Tahoma"/>
                <a:cs typeface="Tahoma"/>
              </a:rPr>
              <a:t>e</a:t>
            </a:r>
            <a:r>
              <a:rPr sz="1450" spc="10" dirty="0">
                <a:solidFill>
                  <a:srgbClr val="333333"/>
                </a:solidFill>
                <a:latin typeface="Tahoma"/>
                <a:cs typeface="Tahoma"/>
              </a:rPr>
              <a:t>dia</a:t>
            </a:r>
            <a:r>
              <a:rPr sz="1450" spc="-5" dirty="0">
                <a:solidFill>
                  <a:srgbClr val="333333"/>
                </a:solidFill>
                <a:latin typeface="Tahoma"/>
                <a:cs typeface="Tahoma"/>
              </a:rPr>
              <a:t>n</a:t>
            </a:r>
            <a:r>
              <a:rPr sz="1450" spc="25" dirty="0">
                <a:solidFill>
                  <a:srgbClr val="333333"/>
                </a:solidFill>
                <a:latin typeface="Tahoma"/>
                <a:cs typeface="Tahoma"/>
              </a:rPr>
              <a:t>{</a:t>
            </a:r>
            <a:r>
              <a:rPr sz="1450" i="1" spc="200" dirty="0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1450" i="1" spc="190" dirty="0">
                <a:solidFill>
                  <a:srgbClr val="333333"/>
                </a:solidFill>
                <a:latin typeface="Times New Roman"/>
                <a:cs typeface="Times New Roman"/>
              </a:rPr>
              <a:t>D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r>
              <a:rPr sz="1450" spc="25" dirty="0">
                <a:solidFill>
                  <a:srgbClr val="333333"/>
                </a:solidFill>
                <a:latin typeface="Tahoma"/>
                <a:cs typeface="Tahoma"/>
              </a:rPr>
              <a:t>}</a:t>
            </a:r>
            <a:r>
              <a:rPr sz="1450" spc="-120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or percentile-based.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4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Arial"/>
                <a:cs typeface="Arial"/>
              </a:rPr>
              <a:t>Post-Processing: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 dirty="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Enhances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detection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precision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by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mitigating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false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positives.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5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Arial"/>
                <a:cs typeface="Arial"/>
              </a:rPr>
              <a:t>Final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Output:</a:t>
            </a:r>
            <a:endParaRPr sz="1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 dirty="0">
              <a:latin typeface="Arial"/>
              <a:cs typeface="Arial"/>
            </a:endParaRPr>
          </a:p>
          <a:p>
            <a:pPr marL="317500">
              <a:lnSpc>
                <a:spcPct val="1000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Refined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set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of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anomalies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450" i="1" spc="200" dirty="0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sz="1450" i="1" spc="-40" dirty="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based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on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defined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criteria.</a:t>
            </a:r>
            <a:endParaRPr sz="1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4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End</a:t>
            </a:r>
            <a:r>
              <a:rPr sz="1200" i="1" spc="-2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of</a:t>
            </a:r>
            <a:r>
              <a:rPr sz="1200" i="1" spc="-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Algorithm</a:t>
            </a:r>
            <a:r>
              <a:rPr sz="1200" i="1" spc="-2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1200" i="1" dirty="0">
                <a:solidFill>
                  <a:srgbClr val="333333"/>
                </a:solidFill>
                <a:latin typeface="Arial"/>
                <a:cs typeface="Arial"/>
              </a:rPr>
              <a:t>Presentation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12" name="6">
            <a:hlinkClick r:id="" action="ppaction://media"/>
            <a:extLst>
              <a:ext uri="{FF2B5EF4-FFF2-40B4-BE49-F238E27FC236}">
                <a16:creationId xmlns:a16="http://schemas.microsoft.com/office/drawing/2014/main" id="{4E973171-61E3-12E6-F175-4CAC485E4A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06440" y="750506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5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31800" y="5581650"/>
            <a:ext cx="6915150" cy="2114550"/>
            <a:chOff x="431800" y="4508494"/>
            <a:chExt cx="6915150" cy="2114550"/>
          </a:xfrm>
        </p:grpSpPr>
        <p:sp>
          <p:nvSpPr>
            <p:cNvPr id="3" name="object 3"/>
            <p:cNvSpPr/>
            <p:nvPr/>
          </p:nvSpPr>
          <p:spPr>
            <a:xfrm>
              <a:off x="431800" y="4508499"/>
              <a:ext cx="6915150" cy="2114550"/>
            </a:xfrm>
            <a:custGeom>
              <a:avLst/>
              <a:gdLst/>
              <a:ahLst/>
              <a:cxnLst/>
              <a:rect l="l" t="t" r="r" b="b"/>
              <a:pathLst>
                <a:path w="6915150" h="2114550">
                  <a:moveTo>
                    <a:pt x="6915150" y="0"/>
                  </a:moveTo>
                  <a:lnTo>
                    <a:pt x="6905625" y="0"/>
                  </a:lnTo>
                  <a:lnTo>
                    <a:pt x="6905625" y="9525"/>
                  </a:lnTo>
                  <a:lnTo>
                    <a:pt x="6905625" y="2105025"/>
                  </a:lnTo>
                  <a:lnTo>
                    <a:pt x="3467100" y="2105025"/>
                  </a:lnTo>
                  <a:lnTo>
                    <a:pt x="3467100" y="9525"/>
                  </a:lnTo>
                  <a:lnTo>
                    <a:pt x="6905625" y="9525"/>
                  </a:lnTo>
                  <a:lnTo>
                    <a:pt x="6905625" y="0"/>
                  </a:lnTo>
                  <a:lnTo>
                    <a:pt x="3467100" y="0"/>
                  </a:lnTo>
                  <a:lnTo>
                    <a:pt x="3457575" y="0"/>
                  </a:lnTo>
                  <a:lnTo>
                    <a:pt x="3457575" y="9525"/>
                  </a:lnTo>
                  <a:lnTo>
                    <a:pt x="3457575" y="2105025"/>
                  </a:lnTo>
                  <a:lnTo>
                    <a:pt x="9525" y="2105025"/>
                  </a:lnTo>
                  <a:lnTo>
                    <a:pt x="9525" y="9525"/>
                  </a:lnTo>
                  <a:lnTo>
                    <a:pt x="3457575" y="9525"/>
                  </a:lnTo>
                  <a:lnTo>
                    <a:pt x="3457575" y="0"/>
                  </a:lnTo>
                  <a:lnTo>
                    <a:pt x="9525" y="0"/>
                  </a:lnTo>
                  <a:lnTo>
                    <a:pt x="0" y="0"/>
                  </a:lnTo>
                  <a:lnTo>
                    <a:pt x="0" y="9525"/>
                  </a:lnTo>
                  <a:lnTo>
                    <a:pt x="0" y="2105025"/>
                  </a:lnTo>
                  <a:lnTo>
                    <a:pt x="0" y="2114550"/>
                  </a:lnTo>
                  <a:lnTo>
                    <a:pt x="9525" y="2114550"/>
                  </a:lnTo>
                  <a:lnTo>
                    <a:pt x="3457575" y="2114550"/>
                  </a:lnTo>
                  <a:lnTo>
                    <a:pt x="3467100" y="2114550"/>
                  </a:lnTo>
                  <a:lnTo>
                    <a:pt x="6905625" y="2114550"/>
                  </a:lnTo>
                  <a:lnTo>
                    <a:pt x="6915150" y="2114550"/>
                  </a:lnTo>
                  <a:lnTo>
                    <a:pt x="6915150" y="2105025"/>
                  </a:lnTo>
                  <a:lnTo>
                    <a:pt x="6915150" y="9525"/>
                  </a:lnTo>
                  <a:lnTo>
                    <a:pt x="6915150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5150" y="4575172"/>
              <a:ext cx="3200400" cy="198120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022725" y="4575172"/>
              <a:ext cx="3190875" cy="198120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419100" y="1143000"/>
            <a:ext cx="625475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dirty="0">
                <a:latin typeface="Arial"/>
                <a:cs typeface="Arial"/>
              </a:rPr>
              <a:t>Algorithmic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Implementation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and</a:t>
            </a:r>
            <a:r>
              <a:rPr sz="2100" b="1" spc="-2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Cluster</a:t>
            </a:r>
            <a:r>
              <a:rPr sz="2100" b="1" spc="-10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Analysis</a:t>
            </a:r>
            <a:endParaRPr sz="210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00051" y="1905000"/>
            <a:ext cx="6915149" cy="31051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B478C5-35AE-3168-3C41-D0B74EBE3E1D}"/>
              </a:ext>
            </a:extLst>
          </p:cNvPr>
          <p:cNvSpPr txBox="1"/>
          <p:nvPr/>
        </p:nvSpPr>
        <p:spPr>
          <a:xfrm>
            <a:off x="514350" y="7848607"/>
            <a:ext cx="674369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b="1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Figure 5:</a:t>
            </a:r>
            <a:r>
              <a:rPr lang="en-AU" sz="14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Gap Statistic plots for Euclidean and Manhattan distances (respectively), depicting optimal cluster determinations based on respective peaks.</a:t>
            </a:r>
          </a:p>
        </p:txBody>
      </p:sp>
      <p:pic>
        <p:nvPicPr>
          <p:cNvPr id="11" name="7">
            <a:hlinkClick r:id="" action="ppaction://media"/>
            <a:extLst>
              <a:ext uri="{FF2B5EF4-FFF2-40B4-BE49-F238E27FC236}">
                <a16:creationId xmlns:a16="http://schemas.microsoft.com/office/drawing/2014/main" id="{B4AE65A5-70D6-FF30-8774-1250B6BE0A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562600" y="8763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83665" y="4542947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383665" y="4790597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83665" y="5028722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5" y="5276372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83665" y="5514497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5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218565" y="3434874"/>
            <a:ext cx="5410835" cy="218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dirty="0">
                <a:latin typeface="Arial"/>
                <a:cs typeface="Arial"/>
              </a:rPr>
              <a:t>Anomaly</a:t>
            </a:r>
            <a:r>
              <a:rPr sz="2100" b="1" spc="-35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Detection</a:t>
            </a:r>
            <a:r>
              <a:rPr sz="2100" b="1" spc="-30" dirty="0">
                <a:latin typeface="Arial"/>
                <a:cs typeface="Arial"/>
              </a:rPr>
              <a:t> </a:t>
            </a:r>
            <a:r>
              <a:rPr sz="2100" b="1" dirty="0">
                <a:latin typeface="Arial"/>
                <a:cs typeface="Arial"/>
              </a:rPr>
              <a:t>Methodology</a:t>
            </a:r>
            <a:endParaRPr sz="21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9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500" b="1" dirty="0">
                <a:latin typeface="Arial"/>
                <a:cs typeface="Arial"/>
              </a:rPr>
              <a:t>K-Means</a:t>
            </a:r>
            <a:r>
              <a:rPr sz="1500" b="1" spc="-85" dirty="0">
                <a:latin typeface="Arial"/>
                <a:cs typeface="Arial"/>
              </a:rPr>
              <a:t> </a:t>
            </a:r>
            <a:r>
              <a:rPr sz="1500" b="1" dirty="0">
                <a:latin typeface="Arial"/>
                <a:cs typeface="Arial"/>
              </a:rPr>
              <a:t>Anomaly</a:t>
            </a:r>
            <a:r>
              <a:rPr sz="1500" b="1" spc="-25" dirty="0">
                <a:latin typeface="Arial"/>
                <a:cs typeface="Arial"/>
              </a:rPr>
              <a:t> </a:t>
            </a:r>
            <a:r>
              <a:rPr sz="1500" b="1" dirty="0">
                <a:latin typeface="Arial"/>
                <a:cs typeface="Arial"/>
              </a:rPr>
              <a:t>Detection</a:t>
            </a:r>
            <a:r>
              <a:rPr sz="1500" b="1" spc="-25" dirty="0">
                <a:latin typeface="Arial"/>
                <a:cs typeface="Arial"/>
              </a:rPr>
              <a:t> </a:t>
            </a:r>
            <a:r>
              <a:rPr sz="1500" b="1" dirty="0">
                <a:latin typeface="Arial"/>
                <a:cs typeface="Arial"/>
              </a:rPr>
              <a:t>Framework</a:t>
            </a:r>
            <a:endParaRPr sz="1500" dirty="0">
              <a:latin typeface="Arial"/>
              <a:cs typeface="Arial"/>
            </a:endParaRPr>
          </a:p>
          <a:p>
            <a:pPr marL="317500" marR="1524000">
              <a:lnSpc>
                <a:spcPct val="135400"/>
              </a:lnSpc>
              <a:spcBef>
                <a:spcPts val="91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Initial</a:t>
            </a:r>
            <a:r>
              <a:rPr sz="1200" spc="4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clustering</a:t>
            </a:r>
            <a:r>
              <a:rPr sz="1200" spc="4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with</a:t>
            </a:r>
            <a:r>
              <a:rPr sz="1200" spc="4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SAS</a:t>
            </a:r>
            <a:r>
              <a:rPr sz="1200" spc="4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Enterprise</a:t>
            </a:r>
            <a:r>
              <a:rPr sz="1200" spc="4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Miner </a:t>
            </a:r>
            <a:r>
              <a:rPr sz="1200" spc="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Transition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to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Python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for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enhanced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detection</a:t>
            </a:r>
            <a:endParaRPr sz="1200" dirty="0">
              <a:latin typeface="Arial MT"/>
              <a:cs typeface="Arial MT"/>
            </a:endParaRPr>
          </a:p>
          <a:p>
            <a:pPr marL="317500" marR="5080">
              <a:lnSpc>
                <a:spcPts val="1950"/>
              </a:lnSpc>
              <a:spcBef>
                <a:spcPts val="7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Anomaly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score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based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on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distance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to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centroid,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cluster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density,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and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deviation </a:t>
            </a:r>
            <a:r>
              <a:rPr sz="1200" spc="-3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Dynamic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thresholding to identify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outliers</a:t>
            </a:r>
            <a:endParaRPr sz="1200" dirty="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28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76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anomalies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detected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from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the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dataset</a:t>
            </a:r>
            <a:endParaRPr sz="1200" dirty="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848455" y="5915660"/>
            <a:ext cx="541655" cy="180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</a:pPr>
            <a:r>
              <a:rPr sz="1000" i="1" spc="120" dirty="0">
                <a:solidFill>
                  <a:srgbClr val="333333"/>
                </a:solidFill>
                <a:latin typeface="Times New Roman"/>
                <a:cs typeface="Times New Roman"/>
              </a:rPr>
              <a:t>σ</a:t>
            </a:r>
            <a:r>
              <a:rPr sz="1000" spc="10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1000" i="1" spc="55" dirty="0">
                <a:solidFill>
                  <a:srgbClr val="333333"/>
                </a:solidFill>
                <a:latin typeface="Times New Roman"/>
                <a:cs typeface="Times New Roman"/>
              </a:rPr>
              <a:t>C</a:t>
            </a:r>
            <a:r>
              <a:rPr sz="1050" i="1" spc="82" baseline="-11904" dirty="0">
                <a:solidFill>
                  <a:srgbClr val="333333"/>
                </a:solidFill>
                <a:latin typeface="Times New Roman"/>
                <a:cs typeface="Times New Roman"/>
              </a:rPr>
              <a:t>i</a:t>
            </a:r>
            <a:r>
              <a:rPr sz="1050" i="1" spc="-157" baseline="-11904" dirty="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sz="1000" spc="10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r>
              <a:rPr sz="1000" spc="60" dirty="0">
                <a:solidFill>
                  <a:srgbClr val="333333"/>
                </a:solidFill>
                <a:latin typeface="Tahoma"/>
                <a:cs typeface="Tahoma"/>
              </a:rPr>
              <a:t>+</a:t>
            </a:r>
            <a:r>
              <a:rPr sz="1000" i="1" spc="5" dirty="0">
                <a:solidFill>
                  <a:srgbClr val="333333"/>
                </a:solidFill>
                <a:latin typeface="Times New Roman"/>
                <a:cs typeface="Times New Roman"/>
              </a:rPr>
              <a:t>ϵ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93165" y="5803170"/>
            <a:ext cx="3085465" cy="2470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450" i="1" spc="200" dirty="0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1450" i="1" spc="185" dirty="0">
                <a:solidFill>
                  <a:srgbClr val="333333"/>
                </a:solidFill>
                <a:latin typeface="Times New Roman"/>
                <a:cs typeface="Times New Roman"/>
              </a:rPr>
              <a:t>x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r>
              <a:rPr sz="1450" spc="-50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450" spc="70" dirty="0">
                <a:solidFill>
                  <a:srgbClr val="333333"/>
                </a:solidFill>
                <a:latin typeface="Tahoma"/>
                <a:cs typeface="Tahoma"/>
              </a:rPr>
              <a:t>=</a:t>
            </a:r>
            <a:r>
              <a:rPr sz="1450" spc="165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500" i="1" u="sng" spc="209" baseline="41666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imes New Roman"/>
                <a:cs typeface="Times New Roman"/>
              </a:rPr>
              <a:t>D</a:t>
            </a:r>
            <a:r>
              <a:rPr sz="1500" u="sng" spc="15" baseline="41666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ahoma"/>
                <a:cs typeface="Tahoma"/>
              </a:rPr>
              <a:t>(</a:t>
            </a:r>
            <a:r>
              <a:rPr sz="1500" i="1" u="sng" spc="202" baseline="41666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imes New Roman"/>
                <a:cs typeface="Times New Roman"/>
              </a:rPr>
              <a:t>x</a:t>
            </a:r>
            <a:r>
              <a:rPr sz="1500" u="sng" spc="-37" baseline="41666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ahoma"/>
                <a:cs typeface="Tahoma"/>
              </a:rPr>
              <a:t>,</a:t>
            </a:r>
            <a:r>
              <a:rPr sz="1500" i="1" u="sng" spc="82" baseline="41666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imes New Roman"/>
                <a:cs typeface="Times New Roman"/>
              </a:rPr>
              <a:t>C</a:t>
            </a:r>
            <a:r>
              <a:rPr sz="1050" i="1" u="sng" spc="187" baseline="47619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imes New Roman"/>
                <a:cs typeface="Times New Roman"/>
              </a:rPr>
              <a:t>i</a:t>
            </a:r>
            <a:r>
              <a:rPr sz="1500" u="sng" spc="15" baseline="41666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Tahoma"/>
                <a:cs typeface="Tahoma"/>
              </a:rPr>
              <a:t>)</a:t>
            </a:r>
            <a:r>
              <a:rPr sz="1500" baseline="41666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500" spc="-135" baseline="41666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2175" spc="104" baseline="1915" dirty="0">
                <a:solidFill>
                  <a:srgbClr val="333333"/>
                </a:solidFill>
                <a:latin typeface="Tahoma"/>
                <a:cs typeface="Tahoma"/>
              </a:rPr>
              <a:t>×</a:t>
            </a:r>
            <a:r>
              <a:rPr sz="2175" spc="-202" baseline="1915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450" i="1" spc="50" dirty="0">
                <a:solidFill>
                  <a:srgbClr val="333333"/>
                </a:solidFill>
                <a:latin typeface="Times New Roman"/>
                <a:cs typeface="Times New Roman"/>
              </a:rPr>
              <a:t>ρ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1450" i="1" spc="70" dirty="0">
                <a:solidFill>
                  <a:srgbClr val="333333"/>
                </a:solidFill>
                <a:latin typeface="Times New Roman"/>
                <a:cs typeface="Times New Roman"/>
              </a:rPr>
              <a:t>C</a:t>
            </a:r>
            <a:r>
              <a:rPr sz="1500" i="1" spc="209" baseline="-8333" dirty="0">
                <a:solidFill>
                  <a:srgbClr val="333333"/>
                </a:solidFill>
                <a:latin typeface="Times New Roman"/>
                <a:cs typeface="Times New Roman"/>
              </a:rPr>
              <a:t>i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r>
              <a:rPr sz="1800" baseline="2314" dirty="0">
                <a:solidFill>
                  <a:srgbClr val="333333"/>
                </a:solidFill>
                <a:latin typeface="Arial MT"/>
                <a:cs typeface="Arial MT"/>
              </a:rPr>
              <a:t>, where </a:t>
            </a:r>
            <a:r>
              <a:rPr sz="1450" i="1" spc="190" dirty="0">
                <a:solidFill>
                  <a:srgbClr val="333333"/>
                </a:solidFill>
                <a:latin typeface="Times New Roman"/>
                <a:cs typeface="Times New Roman"/>
              </a:rPr>
              <a:t>D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(</a:t>
            </a:r>
            <a:r>
              <a:rPr sz="1450" i="1" spc="185" dirty="0">
                <a:solidFill>
                  <a:srgbClr val="333333"/>
                </a:solidFill>
                <a:latin typeface="Times New Roman"/>
                <a:cs typeface="Times New Roman"/>
              </a:rPr>
              <a:t>x</a:t>
            </a:r>
            <a:r>
              <a:rPr sz="1450" spc="-40" dirty="0">
                <a:solidFill>
                  <a:srgbClr val="333333"/>
                </a:solidFill>
                <a:latin typeface="Tahoma"/>
                <a:cs typeface="Tahoma"/>
              </a:rPr>
              <a:t>,</a:t>
            </a:r>
            <a:r>
              <a:rPr sz="1450" spc="-215" dirty="0">
                <a:solidFill>
                  <a:srgbClr val="333333"/>
                </a:solidFill>
                <a:latin typeface="Tahoma"/>
                <a:cs typeface="Tahoma"/>
              </a:rPr>
              <a:t> </a:t>
            </a:r>
            <a:r>
              <a:rPr sz="1450" i="1" spc="70" dirty="0">
                <a:solidFill>
                  <a:srgbClr val="333333"/>
                </a:solidFill>
                <a:latin typeface="Times New Roman"/>
                <a:cs typeface="Times New Roman"/>
              </a:rPr>
              <a:t>C</a:t>
            </a:r>
            <a:r>
              <a:rPr sz="1500" i="1" spc="209" baseline="-8333" dirty="0">
                <a:solidFill>
                  <a:srgbClr val="333333"/>
                </a:solidFill>
                <a:latin typeface="Times New Roman"/>
                <a:cs typeface="Times New Roman"/>
              </a:rPr>
              <a:t>i</a:t>
            </a:r>
            <a:r>
              <a:rPr sz="1450" spc="5" dirty="0">
                <a:solidFill>
                  <a:srgbClr val="333333"/>
                </a:solidFill>
                <a:latin typeface="Tahoma"/>
                <a:cs typeface="Tahoma"/>
              </a:rPr>
              <a:t>)</a:t>
            </a:r>
            <a:endParaRPr sz="1450">
              <a:latin typeface="Tahoma"/>
              <a:cs typeface="Tahoma"/>
            </a:endParaRPr>
          </a:p>
        </p:txBody>
      </p:sp>
      <p:pic>
        <p:nvPicPr>
          <p:cNvPr id="11" name="8">
            <a:hlinkClick r:id="" action="ppaction://media"/>
            <a:extLst>
              <a:ext uri="{FF2B5EF4-FFF2-40B4-BE49-F238E27FC236}">
                <a16:creationId xmlns:a16="http://schemas.microsoft.com/office/drawing/2014/main" id="{4A5D90B6-7367-00F4-D752-0BDDF2986E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62600" y="67056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31800" y="3594098"/>
            <a:ext cx="6915150" cy="2409825"/>
            <a:chOff x="431800" y="2470144"/>
            <a:chExt cx="6915150" cy="2409825"/>
          </a:xfrm>
        </p:grpSpPr>
        <p:sp>
          <p:nvSpPr>
            <p:cNvPr id="3" name="object 3"/>
            <p:cNvSpPr/>
            <p:nvPr/>
          </p:nvSpPr>
          <p:spPr>
            <a:xfrm>
              <a:off x="431800" y="2470149"/>
              <a:ext cx="6915150" cy="2409825"/>
            </a:xfrm>
            <a:custGeom>
              <a:avLst/>
              <a:gdLst/>
              <a:ahLst/>
              <a:cxnLst/>
              <a:rect l="l" t="t" r="r" b="b"/>
              <a:pathLst>
                <a:path w="6915150" h="2409825">
                  <a:moveTo>
                    <a:pt x="6915150" y="0"/>
                  </a:moveTo>
                  <a:lnTo>
                    <a:pt x="6905625" y="0"/>
                  </a:lnTo>
                  <a:lnTo>
                    <a:pt x="6905625" y="9525"/>
                  </a:lnTo>
                  <a:lnTo>
                    <a:pt x="6905625" y="2400300"/>
                  </a:lnTo>
                  <a:lnTo>
                    <a:pt x="3467100" y="2400300"/>
                  </a:lnTo>
                  <a:lnTo>
                    <a:pt x="3467100" y="9525"/>
                  </a:lnTo>
                  <a:lnTo>
                    <a:pt x="6905625" y="9525"/>
                  </a:lnTo>
                  <a:lnTo>
                    <a:pt x="6905625" y="0"/>
                  </a:lnTo>
                  <a:lnTo>
                    <a:pt x="3467100" y="0"/>
                  </a:lnTo>
                  <a:lnTo>
                    <a:pt x="3457575" y="0"/>
                  </a:lnTo>
                  <a:lnTo>
                    <a:pt x="3457575" y="9525"/>
                  </a:lnTo>
                  <a:lnTo>
                    <a:pt x="3457575" y="2400300"/>
                  </a:lnTo>
                  <a:lnTo>
                    <a:pt x="9525" y="2400300"/>
                  </a:lnTo>
                  <a:lnTo>
                    <a:pt x="9525" y="9525"/>
                  </a:lnTo>
                  <a:lnTo>
                    <a:pt x="3457575" y="9525"/>
                  </a:lnTo>
                  <a:lnTo>
                    <a:pt x="3457575" y="0"/>
                  </a:lnTo>
                  <a:lnTo>
                    <a:pt x="9525" y="0"/>
                  </a:lnTo>
                  <a:lnTo>
                    <a:pt x="0" y="0"/>
                  </a:lnTo>
                  <a:lnTo>
                    <a:pt x="0" y="9525"/>
                  </a:lnTo>
                  <a:lnTo>
                    <a:pt x="0" y="2400300"/>
                  </a:lnTo>
                  <a:lnTo>
                    <a:pt x="0" y="2409825"/>
                  </a:lnTo>
                  <a:lnTo>
                    <a:pt x="9525" y="2409825"/>
                  </a:lnTo>
                  <a:lnTo>
                    <a:pt x="3457575" y="2409825"/>
                  </a:lnTo>
                  <a:lnTo>
                    <a:pt x="3467100" y="2409825"/>
                  </a:lnTo>
                  <a:lnTo>
                    <a:pt x="6905625" y="2409825"/>
                  </a:lnTo>
                  <a:lnTo>
                    <a:pt x="6915150" y="2409825"/>
                  </a:lnTo>
                  <a:lnTo>
                    <a:pt x="6915150" y="2400300"/>
                  </a:lnTo>
                  <a:lnTo>
                    <a:pt x="6915150" y="9525"/>
                  </a:lnTo>
                  <a:lnTo>
                    <a:pt x="6915150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52602" y="2693899"/>
              <a:ext cx="2697480" cy="206703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184548" y="2696175"/>
              <a:ext cx="2714522" cy="2064762"/>
            </a:xfrm>
            <a:prstGeom prst="rect">
              <a:avLst/>
            </a:prstGeom>
          </p:spPr>
        </p:pic>
      </p:grp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705120"/>
              </p:ext>
            </p:extLst>
          </p:nvPr>
        </p:nvGraphicFramePr>
        <p:xfrm>
          <a:off x="431800" y="6146798"/>
          <a:ext cx="6905625" cy="14763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28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7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35369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b="1" dirty="0">
                          <a:latin typeface="Arial"/>
                          <a:cs typeface="Arial"/>
                        </a:rPr>
                        <a:t>Cluster</a:t>
                      </a:r>
                      <a:r>
                        <a:rPr sz="1200" b="1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dirty="0">
                          <a:latin typeface="Arial"/>
                          <a:cs typeface="Arial"/>
                        </a:rPr>
                        <a:t>ID</a:t>
                      </a:r>
                      <a:endParaRPr sz="12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4577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b="1" dirty="0">
                          <a:latin typeface="Arial"/>
                          <a:cs typeface="Arial"/>
                        </a:rPr>
                        <a:t>Anomaly</a:t>
                      </a:r>
                      <a:r>
                        <a:rPr sz="1200" b="1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dirty="0">
                          <a:latin typeface="Arial"/>
                          <a:cs typeface="Arial"/>
                        </a:rPr>
                        <a:t>Count</a:t>
                      </a:r>
                      <a:endParaRPr sz="12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8036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b="1" spc="-20" dirty="0">
                          <a:latin typeface="Arial"/>
                          <a:cs typeface="Arial"/>
                        </a:rPr>
                        <a:t>Total</a:t>
                      </a:r>
                      <a:r>
                        <a:rPr sz="1200" b="1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dirty="0">
                          <a:latin typeface="Arial"/>
                          <a:cs typeface="Arial"/>
                        </a:rPr>
                        <a:t>Count</a:t>
                      </a:r>
                      <a:endParaRPr sz="12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1846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b="1" dirty="0">
                          <a:latin typeface="Arial"/>
                          <a:cs typeface="Arial"/>
                        </a:rPr>
                        <a:t>Anomaly</a:t>
                      </a:r>
                      <a:r>
                        <a:rPr sz="1200" b="1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dirty="0">
                          <a:latin typeface="Arial"/>
                          <a:cs typeface="Arial"/>
                        </a:rPr>
                        <a:t>Rate</a:t>
                      </a:r>
                      <a:endParaRPr sz="12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marL="12827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0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49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890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141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34.75%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12827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2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0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22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890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174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12.64%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12827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3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0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5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890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191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00" dirty="0">
                          <a:solidFill>
                            <a:srgbClr val="333333"/>
                          </a:solidFill>
                          <a:latin typeface="Arial MT"/>
                          <a:cs typeface="Arial MT"/>
                        </a:rPr>
                        <a:t>2.62%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80645" marB="0">
                    <a:lnL w="9525">
                      <a:solidFill>
                        <a:srgbClr val="D5D5D5"/>
                      </a:solidFill>
                      <a:prstDash val="solid"/>
                    </a:lnL>
                    <a:lnR w="9525">
                      <a:solidFill>
                        <a:srgbClr val="D5D5D5"/>
                      </a:solidFill>
                      <a:prstDash val="solid"/>
                    </a:lnR>
                    <a:lnT w="9525">
                      <a:solidFill>
                        <a:srgbClr val="D5D5D5"/>
                      </a:solidFill>
                      <a:prstDash val="solid"/>
                    </a:lnT>
                    <a:lnB w="9525">
                      <a:solidFill>
                        <a:srgbClr val="D5D5D5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object 7"/>
          <p:cNvSpPr/>
          <p:nvPr/>
        </p:nvSpPr>
        <p:spPr>
          <a:xfrm>
            <a:off x="584200" y="2327273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84200" y="2565398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45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84200" y="2813048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15"/>
                </a:moveTo>
                <a:lnTo>
                  <a:pt x="20654" y="47615"/>
                </a:lnTo>
                <a:lnTo>
                  <a:pt x="17617" y="47006"/>
                </a:lnTo>
                <a:lnTo>
                  <a:pt x="0" y="26961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1"/>
                </a:lnTo>
                <a:lnTo>
                  <a:pt x="26970" y="47615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84200" y="3051173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0"/>
                </a:lnTo>
                <a:lnTo>
                  <a:pt x="0" y="26961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1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84200" y="3298823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0"/>
                </a:moveTo>
                <a:lnTo>
                  <a:pt x="20654" y="47620"/>
                </a:lnTo>
                <a:lnTo>
                  <a:pt x="17617" y="47010"/>
                </a:lnTo>
                <a:lnTo>
                  <a:pt x="0" y="26966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3812"/>
                </a:lnTo>
                <a:lnTo>
                  <a:pt x="47625" y="26966"/>
                </a:lnTo>
                <a:lnTo>
                  <a:pt x="26970" y="4762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419100" y="1828800"/>
            <a:ext cx="3837304" cy="1579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Arial"/>
                <a:cs typeface="Arial"/>
              </a:rPr>
              <a:t>Insights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from</a:t>
            </a:r>
            <a:r>
              <a:rPr sz="1200" b="1" spc="-6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Anomaly</a:t>
            </a:r>
            <a:r>
              <a:rPr sz="1200" b="1" spc="-1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Visualization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100">
              <a:latin typeface="Arial"/>
              <a:cs typeface="Arial"/>
            </a:endParaRPr>
          </a:p>
          <a:p>
            <a:pPr marL="317500" marR="5080">
              <a:lnSpc>
                <a:spcPct val="130200"/>
              </a:lnSpc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Dimensionality reduction using PCA</a:t>
            </a:r>
            <a:r>
              <a:rPr sz="1200" spc="-7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for visualization  Histogram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of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anomaly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scores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with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threshold</a:t>
            </a:r>
            <a:r>
              <a:rPr sz="12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line</a:t>
            </a:r>
            <a:endParaRPr sz="1200">
              <a:latin typeface="Arial MT"/>
              <a:cs typeface="Arial MT"/>
            </a:endParaRPr>
          </a:p>
          <a:p>
            <a:pPr marL="317500" marR="877569">
              <a:lnSpc>
                <a:spcPct val="130200"/>
              </a:lnSpc>
              <a:spcBef>
                <a:spcPts val="75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Scatter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plot: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normal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data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vs.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anomalies </a:t>
            </a:r>
            <a:r>
              <a:rPr sz="1200" spc="-3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distribution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table</a:t>
            </a:r>
            <a:r>
              <a:rPr sz="12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by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cluster</a:t>
            </a:r>
            <a:endParaRPr sz="1200">
              <a:latin typeface="Arial MT"/>
              <a:cs typeface="Arial MT"/>
            </a:endParaRPr>
          </a:p>
          <a:p>
            <a:pPr marL="317500">
              <a:lnSpc>
                <a:spcPct val="100000"/>
              </a:lnSpc>
              <a:spcBef>
                <a:spcPts val="509"/>
              </a:spcBef>
            </a:pP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Higher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anomaly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rates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suggest</a:t>
            </a:r>
            <a:r>
              <a:rPr sz="1200" spc="-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potential</a:t>
            </a:r>
            <a:r>
              <a:rPr sz="12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200" dirty="0">
                <a:solidFill>
                  <a:srgbClr val="333333"/>
                </a:solidFill>
                <a:latin typeface="Arial MT"/>
                <a:cs typeface="Arial MT"/>
              </a:rPr>
              <a:t>subgroups</a:t>
            </a:r>
            <a:endParaRPr sz="1200">
              <a:latin typeface="Arial MT"/>
              <a:cs typeface="Arial MT"/>
            </a:endParaRPr>
          </a:p>
        </p:txBody>
      </p:sp>
      <p:pic>
        <p:nvPicPr>
          <p:cNvPr id="13" name="9">
            <a:hlinkClick r:id="" action="ppaction://media"/>
            <a:extLst>
              <a:ext uri="{FF2B5EF4-FFF2-40B4-BE49-F238E27FC236}">
                <a16:creationId xmlns:a16="http://schemas.microsoft.com/office/drawing/2014/main" id="{040C3CFE-490E-E404-BC1B-0B0D1D3C10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19800" y="800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7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73</TotalTime>
  <Words>755</Words>
  <Application>Microsoft Office PowerPoint</Application>
  <PresentationFormat>Custom</PresentationFormat>
  <Paragraphs>144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 MT</vt:lpstr>
      <vt:lpstr>Arial</vt:lpstr>
      <vt:lpstr>Consolas</vt:lpstr>
      <vt:lpstr>Corbel</vt:lpstr>
      <vt:lpstr>Tahoma</vt:lpstr>
      <vt:lpstr>Times New Roman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Huang, Huining - huahy057</cp:lastModifiedBy>
  <cp:revision>10</cp:revision>
  <dcterms:created xsi:type="dcterms:W3CDTF">2023-11-05T13:49:12Z</dcterms:created>
  <dcterms:modified xsi:type="dcterms:W3CDTF">2023-11-05T15:50:42Z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2023-11-05T00:00:00Z</vt:filetime>
  </property>
  <property fmtid="{D5CDD505-2E9C-101B-9397-08002B2CF9AE}" pid="3" name="Creator">
    <vt:lpwstr>Chromium</vt:lpwstr>
  </property>
  <property fmtid="{D5CDD505-2E9C-101B-9397-08002B2CF9AE}" pid="4" name="LastSaved">
    <vt:filetime>2023-11-05T00:00:00Z</vt:filetime>
  </property>
</Properties>
</file>